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Poppins ExtraBold Bold" panose="020B0604020202020204" charset="0"/>
      <p:regular r:id="rId29"/>
    </p:embeddedFont>
    <p:embeddedFont>
      <p:font typeface="Lato Italics" panose="020B0604020202020204" charset="0"/>
      <p:regular r:id="rId30"/>
    </p:embeddedFont>
    <p:embeddedFont>
      <p:font typeface="Calibri" panose="020F0502020204030204" pitchFamily="34" charset="0"/>
      <p:regular r:id="rId31"/>
      <p:bold r:id="rId32"/>
      <p:italic r:id="rId33"/>
      <p:boldItalic r:id="rId34"/>
    </p:embeddedFont>
    <p:embeddedFont>
      <p:font typeface="Lato Bold" panose="020B0604020202020204" charset="0"/>
      <p:regular r:id="rId35"/>
    </p:embeddedFont>
    <p:embeddedFont>
      <p:font typeface="Lato" panose="020B0604020202020204" charset="0"/>
      <p:regular r:id="rId36"/>
    </p:embeddedFont>
    <p:embeddedFont>
      <p:font typeface="Poppins Extra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6"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8" name="Freeform 8"/>
          <p:cNvSpPr/>
          <p:nvPr/>
        </p:nvSpPr>
        <p:spPr>
          <a:xfrm>
            <a:off x="-4134433" y="1004889"/>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 xmlns:asvg="http://schemas.microsoft.com/office/drawing/2016/SVG/main" r:embed="rId3"/>
                </a:ext>
              </a:extLst>
            </a:blip>
            <a:stretch>
              <a:fillRect/>
            </a:stretch>
          </a:blipFill>
        </p:spPr>
      </p:sp>
      <p:grpSp>
        <p:nvGrpSpPr>
          <p:cNvPr id="9" name="Group 9"/>
          <p:cNvGrpSpPr/>
          <p:nvPr/>
        </p:nvGrpSpPr>
        <p:grpSpPr>
          <a:xfrm>
            <a:off x="0" y="0"/>
            <a:ext cx="541602" cy="10287000"/>
            <a:chOff x="0" y="0"/>
            <a:chExt cx="157867" cy="2998468"/>
          </a:xfrm>
        </p:grpSpPr>
        <p:sp>
          <p:nvSpPr>
            <p:cNvPr id="10" name="Freeform 10"/>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
        <p:nvSpPr>
          <p:cNvPr id="11" name="Freeform 11"/>
          <p:cNvSpPr/>
          <p:nvPr/>
        </p:nvSpPr>
        <p:spPr>
          <a:xfrm>
            <a:off x="9001516" y="219032"/>
            <a:ext cx="3499113" cy="2061977"/>
          </a:xfrm>
          <a:custGeom>
            <a:avLst/>
            <a:gdLst/>
            <a:ahLst/>
            <a:cxnLst/>
            <a:rect l="l" t="t" r="r" b="b"/>
            <a:pathLst>
              <a:path w="3499113" h="2061977">
                <a:moveTo>
                  <a:pt x="0" y="0"/>
                </a:moveTo>
                <a:lnTo>
                  <a:pt x="3499112" y="0"/>
                </a:lnTo>
                <a:lnTo>
                  <a:pt x="3499112" y="2061977"/>
                </a:lnTo>
                <a:lnTo>
                  <a:pt x="0" y="2061977"/>
                </a:lnTo>
                <a:lnTo>
                  <a:pt x="0" y="0"/>
                </a:lnTo>
                <a:close/>
              </a:path>
            </a:pathLst>
          </a:custGeom>
          <a:blipFill>
            <a:blip r:embed="rId4"/>
            <a:stretch>
              <a:fillRect/>
            </a:stretch>
          </a:blipFill>
        </p:spPr>
      </p:sp>
      <p:sp>
        <p:nvSpPr>
          <p:cNvPr id="12" name="Freeform 12"/>
          <p:cNvSpPr/>
          <p:nvPr/>
        </p:nvSpPr>
        <p:spPr>
          <a:xfrm>
            <a:off x="12643113" y="500579"/>
            <a:ext cx="3492421" cy="2011153"/>
          </a:xfrm>
          <a:custGeom>
            <a:avLst/>
            <a:gdLst/>
            <a:ahLst/>
            <a:cxnLst/>
            <a:rect l="l" t="t" r="r" b="b"/>
            <a:pathLst>
              <a:path w="3492421" h="2011153">
                <a:moveTo>
                  <a:pt x="0" y="0"/>
                </a:moveTo>
                <a:lnTo>
                  <a:pt x="3492421" y="0"/>
                </a:lnTo>
                <a:lnTo>
                  <a:pt x="3492421" y="2011153"/>
                </a:lnTo>
                <a:lnTo>
                  <a:pt x="0" y="2011153"/>
                </a:lnTo>
                <a:lnTo>
                  <a:pt x="0" y="0"/>
                </a:lnTo>
                <a:close/>
              </a:path>
            </a:pathLst>
          </a:custGeom>
          <a:blipFill>
            <a:blip r:embed="rId5"/>
            <a:stretch>
              <a:fillRect/>
            </a:stretch>
          </a:blipFill>
        </p:spPr>
      </p:sp>
      <p:sp>
        <p:nvSpPr>
          <p:cNvPr id="13" name="TextBox 13"/>
          <p:cNvSpPr txBox="1"/>
          <p:nvPr/>
        </p:nvSpPr>
        <p:spPr>
          <a:xfrm>
            <a:off x="798636" y="1236060"/>
            <a:ext cx="6829816" cy="2513509"/>
          </a:xfrm>
          <a:prstGeom prst="rect">
            <a:avLst/>
          </a:prstGeom>
        </p:spPr>
        <p:txBody>
          <a:bodyPr lIns="0" tIns="0" rIns="0" bIns="0" rtlCol="0" anchor="t">
            <a:spAutoFit/>
          </a:bodyPr>
          <a:lstStyle/>
          <a:p>
            <a:pPr algn="ctr">
              <a:lnSpc>
                <a:spcPts val="9790"/>
              </a:lnSpc>
            </a:pPr>
            <a:r>
              <a:rPr lang="en-US" sz="9324" spc="932" dirty="0" smtClean="0">
                <a:solidFill>
                  <a:srgbClr val="5271FF"/>
                </a:solidFill>
                <a:latin typeface="Poppins ExtraBold Bold"/>
              </a:rPr>
              <a:t>PROJET</a:t>
            </a:r>
          </a:p>
          <a:p>
            <a:pPr>
              <a:lnSpc>
                <a:spcPts val="9790"/>
              </a:lnSpc>
            </a:pPr>
            <a:r>
              <a:rPr lang="en-US" sz="9324" spc="932" dirty="0" smtClean="0">
                <a:solidFill>
                  <a:srgbClr val="5271FF"/>
                </a:solidFill>
                <a:latin typeface="Poppins ExtraBold Bold"/>
              </a:rPr>
              <a:t>DE </a:t>
            </a:r>
            <a:r>
              <a:rPr lang="en-US" sz="9324" spc="932" dirty="0">
                <a:solidFill>
                  <a:srgbClr val="5271FF"/>
                </a:solidFill>
                <a:latin typeface="Poppins ExtraBold Bold"/>
              </a:rPr>
              <a:t>STAGE</a:t>
            </a:r>
          </a:p>
        </p:txBody>
      </p:sp>
      <p:sp>
        <p:nvSpPr>
          <p:cNvPr id="14" name="TextBox 14"/>
          <p:cNvSpPr txBox="1"/>
          <p:nvPr/>
        </p:nvSpPr>
        <p:spPr>
          <a:xfrm>
            <a:off x="1037306" y="4331500"/>
            <a:ext cx="12616379" cy="1971708"/>
          </a:xfrm>
          <a:prstGeom prst="rect">
            <a:avLst/>
          </a:prstGeom>
        </p:spPr>
        <p:txBody>
          <a:bodyPr lIns="0" tIns="0" rIns="0" bIns="0" rtlCol="0" anchor="t">
            <a:spAutoFit/>
          </a:bodyPr>
          <a:lstStyle/>
          <a:p>
            <a:pPr algn="ctr">
              <a:lnSpc>
                <a:spcPts val="7351"/>
              </a:lnSpc>
            </a:pPr>
            <a:r>
              <a:rPr lang="en-US" sz="7001" spc="350" dirty="0">
                <a:solidFill>
                  <a:srgbClr val="2B4A9D"/>
                </a:solidFill>
                <a:latin typeface="Poppins ExtraBold Bold"/>
              </a:rPr>
              <a:t>SYSTÈME DE GESTION DU MATERIEL INFORMATIQUE</a:t>
            </a:r>
          </a:p>
        </p:txBody>
      </p:sp>
      <p:sp>
        <p:nvSpPr>
          <p:cNvPr id="15" name="TextBox 15"/>
          <p:cNvSpPr txBox="1"/>
          <p:nvPr/>
        </p:nvSpPr>
        <p:spPr>
          <a:xfrm>
            <a:off x="670119" y="8182848"/>
            <a:ext cx="6243737" cy="1526540"/>
          </a:xfrm>
          <a:prstGeom prst="rect">
            <a:avLst/>
          </a:prstGeom>
        </p:spPr>
        <p:txBody>
          <a:bodyPr lIns="0" tIns="0" rIns="0" bIns="0" rtlCol="0" anchor="t">
            <a:spAutoFit/>
          </a:bodyPr>
          <a:lstStyle/>
          <a:p>
            <a:pPr>
              <a:lnSpc>
                <a:spcPts val="4060"/>
              </a:lnSpc>
            </a:pPr>
            <a:r>
              <a:rPr lang="en-US" sz="2900" spc="290" dirty="0">
                <a:solidFill>
                  <a:srgbClr val="000000"/>
                </a:solidFill>
                <a:latin typeface="Lato"/>
              </a:rPr>
              <a:t>ENCADRÉ PAR:</a:t>
            </a:r>
          </a:p>
          <a:p>
            <a:pPr marL="626114" lvl="1" indent="-313057">
              <a:lnSpc>
                <a:spcPts val="4060"/>
              </a:lnSpc>
              <a:buFont typeface="Arial"/>
              <a:buChar char="•"/>
            </a:pPr>
            <a:r>
              <a:rPr lang="en-US" sz="2900" spc="290" dirty="0">
                <a:solidFill>
                  <a:srgbClr val="000000"/>
                </a:solidFill>
                <a:latin typeface="Lato"/>
              </a:rPr>
              <a:t>MR.AZZOUZ KARIM</a:t>
            </a:r>
          </a:p>
          <a:p>
            <a:pPr marL="626114" lvl="1" indent="-313057">
              <a:lnSpc>
                <a:spcPts val="4060"/>
              </a:lnSpc>
              <a:buFont typeface="Arial"/>
              <a:buChar char="•"/>
            </a:pPr>
            <a:r>
              <a:rPr lang="en-US" sz="2900" spc="290" dirty="0">
                <a:solidFill>
                  <a:srgbClr val="000000"/>
                </a:solidFill>
                <a:latin typeface="Lato"/>
              </a:rPr>
              <a:t>MR. RAHMOUNI OUSSAMA</a:t>
            </a:r>
          </a:p>
        </p:txBody>
      </p:sp>
      <p:sp>
        <p:nvSpPr>
          <p:cNvPr id="16" name="TextBox 16"/>
          <p:cNvSpPr txBox="1"/>
          <p:nvPr/>
        </p:nvSpPr>
        <p:spPr>
          <a:xfrm>
            <a:off x="7042373" y="7182723"/>
            <a:ext cx="5648740" cy="1057275"/>
          </a:xfrm>
          <a:prstGeom prst="rect">
            <a:avLst/>
          </a:prstGeom>
        </p:spPr>
        <p:txBody>
          <a:bodyPr lIns="0" tIns="0" rIns="0" bIns="0" rtlCol="0" anchor="t">
            <a:spAutoFit/>
          </a:bodyPr>
          <a:lstStyle/>
          <a:p>
            <a:pPr>
              <a:lnSpc>
                <a:spcPts val="4200"/>
              </a:lnSpc>
            </a:pPr>
            <a:r>
              <a:rPr lang="en-US" sz="3000" spc="300" dirty="0">
                <a:solidFill>
                  <a:srgbClr val="000000"/>
                </a:solidFill>
                <a:latin typeface="Lato"/>
              </a:rPr>
              <a:t>PRESENTÉ PAR:</a:t>
            </a:r>
          </a:p>
          <a:p>
            <a:pPr marL="647703" lvl="1" indent="-323852">
              <a:lnSpc>
                <a:spcPts val="4200"/>
              </a:lnSpc>
              <a:buFont typeface="Arial"/>
              <a:buChar char="•"/>
            </a:pPr>
            <a:r>
              <a:rPr lang="en-US" sz="3000" spc="300" dirty="0">
                <a:solidFill>
                  <a:srgbClr val="000000"/>
                </a:solidFill>
                <a:latin typeface="Lato"/>
              </a:rPr>
              <a:t>AL AFIA KHADIJA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4" y="3730767"/>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rot="5400000">
            <a:off x="-5249" y="5249"/>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sp>
        <p:nvSpPr>
          <p:cNvPr id="6" name="Freeform 6"/>
          <p:cNvSpPr/>
          <p:nvPr/>
        </p:nvSpPr>
        <p:spPr>
          <a:xfrm>
            <a:off x="559464" y="1974283"/>
            <a:ext cx="17169073" cy="7801027"/>
          </a:xfrm>
          <a:custGeom>
            <a:avLst/>
            <a:gdLst/>
            <a:ahLst/>
            <a:cxnLst/>
            <a:rect l="l" t="t" r="r" b="b"/>
            <a:pathLst>
              <a:path w="17169073" h="7801027">
                <a:moveTo>
                  <a:pt x="0" y="0"/>
                </a:moveTo>
                <a:lnTo>
                  <a:pt x="17169072" y="0"/>
                </a:lnTo>
                <a:lnTo>
                  <a:pt x="17169072" y="7801027"/>
                </a:lnTo>
                <a:lnTo>
                  <a:pt x="0" y="7801027"/>
                </a:lnTo>
                <a:lnTo>
                  <a:pt x="0" y="0"/>
                </a:lnTo>
                <a:close/>
              </a:path>
            </a:pathLst>
          </a:custGeom>
          <a:blipFill>
            <a:blip r:embed="rId2"/>
            <a:stretch>
              <a:fillRect/>
            </a:stretch>
          </a:blipFill>
        </p:spPr>
      </p:sp>
      <p:sp>
        <p:nvSpPr>
          <p:cNvPr id="7" name="TextBox 7"/>
          <p:cNvSpPr txBox="1"/>
          <p:nvPr/>
        </p:nvSpPr>
        <p:spPr>
          <a:xfrm>
            <a:off x="6252545" y="639126"/>
            <a:ext cx="11731809" cy="710569"/>
          </a:xfrm>
          <a:prstGeom prst="rect">
            <a:avLst/>
          </a:prstGeom>
        </p:spPr>
        <p:txBody>
          <a:bodyPr lIns="0" tIns="0" rIns="0" bIns="0" rtlCol="0" anchor="t">
            <a:spAutoFit/>
          </a:bodyPr>
          <a:lstStyle/>
          <a:p>
            <a:pPr algn="ctr">
              <a:lnSpc>
                <a:spcPts val="5040"/>
              </a:lnSpc>
            </a:pPr>
            <a:r>
              <a:rPr lang="en-US" sz="4800" spc="240">
                <a:solidFill>
                  <a:srgbClr val="FFFFFF"/>
                </a:solidFill>
                <a:latin typeface="Poppins ExtraBold"/>
              </a:rPr>
              <a:t>DIAGRAMME DE CAS D'UTILISATION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4" y="3730767"/>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rot="5400000">
            <a:off x="-5249" y="5249"/>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sp>
        <p:nvSpPr>
          <p:cNvPr id="6" name="Freeform 6"/>
          <p:cNvSpPr/>
          <p:nvPr/>
        </p:nvSpPr>
        <p:spPr>
          <a:xfrm>
            <a:off x="3596512" y="1569990"/>
            <a:ext cx="11094977" cy="8318037"/>
          </a:xfrm>
          <a:custGeom>
            <a:avLst/>
            <a:gdLst/>
            <a:ahLst/>
            <a:cxnLst/>
            <a:rect l="l" t="t" r="r" b="b"/>
            <a:pathLst>
              <a:path w="11094977" h="8318037">
                <a:moveTo>
                  <a:pt x="0" y="0"/>
                </a:moveTo>
                <a:lnTo>
                  <a:pt x="11094976" y="0"/>
                </a:lnTo>
                <a:lnTo>
                  <a:pt x="11094976" y="8318037"/>
                </a:lnTo>
                <a:lnTo>
                  <a:pt x="0" y="8318037"/>
                </a:lnTo>
                <a:lnTo>
                  <a:pt x="0" y="0"/>
                </a:lnTo>
                <a:close/>
              </a:path>
            </a:pathLst>
          </a:custGeom>
          <a:blipFill>
            <a:blip r:embed="rId2"/>
            <a:stretch>
              <a:fillRect l="-1184"/>
            </a:stretch>
          </a:blipFill>
        </p:spPr>
      </p:sp>
      <p:sp>
        <p:nvSpPr>
          <p:cNvPr id="7" name="TextBox 7"/>
          <p:cNvSpPr txBox="1"/>
          <p:nvPr/>
        </p:nvSpPr>
        <p:spPr>
          <a:xfrm>
            <a:off x="6252545" y="639126"/>
            <a:ext cx="11731809" cy="653256"/>
          </a:xfrm>
          <a:prstGeom prst="rect">
            <a:avLst/>
          </a:prstGeom>
        </p:spPr>
        <p:txBody>
          <a:bodyPr lIns="0" tIns="0" rIns="0" bIns="0" rtlCol="0" anchor="t">
            <a:spAutoFit/>
          </a:bodyPr>
          <a:lstStyle/>
          <a:p>
            <a:pPr algn="ctr">
              <a:lnSpc>
                <a:spcPts val="5040"/>
              </a:lnSpc>
            </a:pPr>
            <a:r>
              <a:rPr lang="en-US" sz="4800" spc="240" dirty="0" smtClean="0">
                <a:solidFill>
                  <a:srgbClr val="FFFFFF"/>
                </a:solidFill>
                <a:latin typeface="Poppins ExtraBold"/>
              </a:rPr>
              <a:t>DIAGRAMME </a:t>
            </a:r>
            <a:r>
              <a:rPr lang="en-US" sz="4800" spc="240" dirty="0">
                <a:solidFill>
                  <a:srgbClr val="FFFFFF"/>
                </a:solidFill>
                <a:latin typeface="Poppins ExtraBold"/>
              </a:rPr>
              <a:t>D'ACTIVITÉ</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3001" y="-1128319"/>
            <a:ext cx="5770168" cy="57701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id="4" name="Group 4"/>
          <p:cNvGrpSpPr/>
          <p:nvPr/>
        </p:nvGrpSpPr>
        <p:grpSpPr>
          <a:xfrm>
            <a:off x="9191672" y="566151"/>
            <a:ext cx="2396931"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6" name="Group 6"/>
          <p:cNvGrpSpPr/>
          <p:nvPr/>
        </p:nvGrpSpPr>
        <p:grpSpPr>
          <a:xfrm>
            <a:off x="9869353" y="1146804"/>
            <a:ext cx="7304695" cy="7993392"/>
            <a:chOff x="0" y="0"/>
            <a:chExt cx="9739593" cy="10657856"/>
          </a:xfrm>
        </p:grpSpPr>
        <p:pic>
          <p:nvPicPr>
            <p:cNvPr id="7" name="Picture 7"/>
            <p:cNvPicPr>
              <a:picLocks noChangeAspect="1"/>
            </p:cNvPicPr>
            <p:nvPr/>
          </p:nvPicPr>
          <p:blipFill>
            <a:blip r:embed="rId2"/>
            <a:srcRect l="27241" r="11835"/>
            <a:stretch>
              <a:fillRect/>
            </a:stretch>
          </p:blipFill>
          <p:spPr>
            <a:xfrm>
              <a:off x="0" y="0"/>
              <a:ext cx="9739593" cy="10657856"/>
            </a:xfrm>
            <a:prstGeom prst="rect">
              <a:avLst/>
            </a:prstGeom>
          </p:spPr>
        </p:pic>
      </p:grpSp>
      <p:grpSp>
        <p:nvGrpSpPr>
          <p:cNvPr id="8" name="Group 8"/>
          <p:cNvGrpSpPr/>
          <p:nvPr/>
        </p:nvGrpSpPr>
        <p:grpSpPr>
          <a:xfrm>
            <a:off x="619537" y="8172754"/>
            <a:ext cx="1635964" cy="1633346"/>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10" name="Group 10"/>
          <p:cNvGrpSpPr/>
          <p:nvPr/>
        </p:nvGrpSpPr>
        <p:grpSpPr>
          <a:xfrm rot="5400000">
            <a:off x="618228" y="566151"/>
            <a:ext cx="1635964" cy="1633346"/>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2" name="TextBox 12"/>
          <p:cNvSpPr txBox="1"/>
          <p:nvPr/>
        </p:nvSpPr>
        <p:spPr>
          <a:xfrm>
            <a:off x="619537" y="4510090"/>
            <a:ext cx="8183276" cy="1314446"/>
          </a:xfrm>
          <a:prstGeom prst="rect">
            <a:avLst/>
          </a:prstGeom>
        </p:spPr>
        <p:txBody>
          <a:bodyPr lIns="0" tIns="0" rIns="0" bIns="0" rtlCol="0" anchor="t">
            <a:spAutoFit/>
          </a:bodyPr>
          <a:lstStyle/>
          <a:p>
            <a:pPr algn="ctr">
              <a:lnSpc>
                <a:spcPts val="9449"/>
              </a:lnSpc>
            </a:pPr>
            <a:r>
              <a:rPr lang="en-US" sz="8999" spc="449">
                <a:solidFill>
                  <a:srgbClr val="2B4A9D"/>
                </a:solidFill>
                <a:latin typeface="Poppins ExtraBold"/>
              </a:rPr>
              <a:t>RÉALISATION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645058" y="4237670"/>
            <a:ext cx="9233976" cy="1910718"/>
          </a:xfrm>
          <a:prstGeom prst="rect">
            <a:avLst/>
          </a:prstGeom>
        </p:spPr>
        <p:txBody>
          <a:bodyPr lIns="0" tIns="0" rIns="0" bIns="0" rtlCol="0" anchor="t">
            <a:spAutoFit/>
          </a:bodyPr>
          <a:lstStyle/>
          <a:p>
            <a:pPr algn="ctr">
              <a:lnSpc>
                <a:spcPts val="7140"/>
              </a:lnSpc>
            </a:pPr>
            <a:r>
              <a:rPr lang="en-US" sz="6800" spc="340" dirty="0">
                <a:solidFill>
                  <a:srgbClr val="2B4A9D"/>
                </a:solidFill>
                <a:latin typeface="Poppins ExtraBold"/>
              </a:rPr>
              <a:t>LES TECHNOLOGIES UTILISÉES</a:t>
            </a:r>
          </a:p>
        </p:txBody>
      </p:sp>
      <p:sp>
        <p:nvSpPr>
          <p:cNvPr id="17" name="TextBox 17"/>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1</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Freeform 20"/>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4" y="3730767"/>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rot="5400000">
            <a:off x="-5249" y="5249"/>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6" name="Group 6"/>
          <p:cNvGrpSpPr/>
          <p:nvPr/>
        </p:nvGrpSpPr>
        <p:grpSpPr>
          <a:xfrm rot="-10800000">
            <a:off x="939771" y="1415790"/>
            <a:ext cx="5178049" cy="8871210"/>
            <a:chOff x="0" y="0"/>
            <a:chExt cx="2354580" cy="4033947"/>
          </a:xfrm>
        </p:grpSpPr>
        <p:sp>
          <p:nvSpPr>
            <p:cNvPr id="7" name="Freeform 7"/>
            <p:cNvSpPr/>
            <p:nvPr/>
          </p:nvSpPr>
          <p:spPr>
            <a:xfrm>
              <a:off x="0" y="0"/>
              <a:ext cx="2353310" cy="4033947"/>
            </a:xfrm>
            <a:custGeom>
              <a:avLst/>
              <a:gdLst/>
              <a:ahLst/>
              <a:cxnLst/>
              <a:rect l="l" t="t" r="r" b="b"/>
              <a:pathLst>
                <a:path w="2353310" h="4033947">
                  <a:moveTo>
                    <a:pt x="784860" y="3966637"/>
                  </a:moveTo>
                  <a:cubicBezTo>
                    <a:pt x="905510" y="4007277"/>
                    <a:pt x="1042670" y="4033947"/>
                    <a:pt x="1177290" y="4033947"/>
                  </a:cubicBezTo>
                  <a:cubicBezTo>
                    <a:pt x="1311910" y="4033947"/>
                    <a:pt x="1441450" y="4011087"/>
                    <a:pt x="1560830" y="3970447"/>
                  </a:cubicBezTo>
                  <a:cubicBezTo>
                    <a:pt x="1563370" y="3969177"/>
                    <a:pt x="1565910" y="3969177"/>
                    <a:pt x="1568450" y="3967907"/>
                  </a:cubicBezTo>
                  <a:cubicBezTo>
                    <a:pt x="2016760" y="3805347"/>
                    <a:pt x="2346960" y="3376087"/>
                    <a:pt x="2353310" y="2870852"/>
                  </a:cubicBezTo>
                  <a:lnTo>
                    <a:pt x="2353310" y="0"/>
                  </a:lnTo>
                  <a:lnTo>
                    <a:pt x="0" y="0"/>
                  </a:lnTo>
                  <a:lnTo>
                    <a:pt x="0" y="2868686"/>
                  </a:lnTo>
                  <a:cubicBezTo>
                    <a:pt x="6350" y="3378627"/>
                    <a:pt x="331470" y="3807887"/>
                    <a:pt x="784860" y="3966637"/>
                  </a:cubicBezTo>
                  <a:close/>
                </a:path>
              </a:pathLst>
            </a:custGeom>
            <a:solidFill>
              <a:srgbClr val="2B4A9D"/>
            </a:solidFill>
          </p:spPr>
        </p:sp>
      </p:grpSp>
      <p:grpSp>
        <p:nvGrpSpPr>
          <p:cNvPr id="8" name="Group 8"/>
          <p:cNvGrpSpPr>
            <a:grpSpLocks noChangeAspect="1"/>
          </p:cNvGrpSpPr>
          <p:nvPr/>
        </p:nvGrpSpPr>
        <p:grpSpPr>
          <a:xfrm>
            <a:off x="1434778" y="1739251"/>
            <a:ext cx="3969597" cy="3969597"/>
            <a:chOff x="0" y="0"/>
            <a:chExt cx="6350000" cy="6350000"/>
          </a:xfrm>
        </p:grpSpPr>
        <p:sp>
          <p:nvSpPr>
            <p:cNvPr id="9" name="Freeform 9"/>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a:stretch>
            </a:blipFill>
          </p:spPr>
        </p:sp>
        <p:sp>
          <p:nvSpPr>
            <p:cNvPr id="10" name="Freeform 10"/>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id="11" name="TextBox 11"/>
          <p:cNvSpPr txBox="1"/>
          <p:nvPr/>
        </p:nvSpPr>
        <p:spPr>
          <a:xfrm>
            <a:off x="1437418" y="6621780"/>
            <a:ext cx="4182756" cy="3665220"/>
          </a:xfrm>
          <a:prstGeom prst="rect">
            <a:avLst/>
          </a:prstGeom>
        </p:spPr>
        <p:txBody>
          <a:bodyPr lIns="0" tIns="0" rIns="0" bIns="0" rtlCol="0" anchor="t">
            <a:spAutoFit/>
          </a:bodyPr>
          <a:lstStyle/>
          <a:p>
            <a:pPr algn="ctr">
              <a:lnSpc>
                <a:spcPts val="4125"/>
              </a:lnSpc>
            </a:pPr>
            <a:r>
              <a:rPr lang="en-US" sz="3300" spc="330">
                <a:solidFill>
                  <a:srgbClr val="FFFFFF"/>
                </a:solidFill>
                <a:latin typeface="Lato Italics"/>
              </a:rPr>
              <a:t>c'est un framework très complet, et surtout agrémenté d'une très forte communauté car il est le projet le plus « forké ».</a:t>
            </a:r>
          </a:p>
        </p:txBody>
      </p:sp>
      <p:sp>
        <p:nvSpPr>
          <p:cNvPr id="12" name="TextBox 12"/>
          <p:cNvSpPr txBox="1"/>
          <p:nvPr/>
        </p:nvSpPr>
        <p:spPr>
          <a:xfrm>
            <a:off x="1434778" y="5880298"/>
            <a:ext cx="41827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BOOTSTRAP</a:t>
            </a:r>
          </a:p>
        </p:txBody>
      </p:sp>
      <p:grpSp>
        <p:nvGrpSpPr>
          <p:cNvPr id="13" name="Group 13"/>
          <p:cNvGrpSpPr/>
          <p:nvPr/>
        </p:nvGrpSpPr>
        <p:grpSpPr>
          <a:xfrm rot="-10800000">
            <a:off x="6550984" y="1415790"/>
            <a:ext cx="5178049" cy="8871210"/>
            <a:chOff x="0" y="0"/>
            <a:chExt cx="2354580" cy="4033947"/>
          </a:xfrm>
        </p:grpSpPr>
        <p:sp>
          <p:nvSpPr>
            <p:cNvPr id="14" name="Freeform 14"/>
            <p:cNvSpPr/>
            <p:nvPr/>
          </p:nvSpPr>
          <p:spPr>
            <a:xfrm>
              <a:off x="0" y="0"/>
              <a:ext cx="2353310" cy="4033947"/>
            </a:xfrm>
            <a:custGeom>
              <a:avLst/>
              <a:gdLst/>
              <a:ahLst/>
              <a:cxnLst/>
              <a:rect l="l" t="t" r="r" b="b"/>
              <a:pathLst>
                <a:path w="2353310" h="4033947">
                  <a:moveTo>
                    <a:pt x="784860" y="3966637"/>
                  </a:moveTo>
                  <a:cubicBezTo>
                    <a:pt x="905510" y="4007277"/>
                    <a:pt x="1042670" y="4033947"/>
                    <a:pt x="1177290" y="4033947"/>
                  </a:cubicBezTo>
                  <a:cubicBezTo>
                    <a:pt x="1311910" y="4033947"/>
                    <a:pt x="1441450" y="4011087"/>
                    <a:pt x="1560830" y="3970447"/>
                  </a:cubicBezTo>
                  <a:cubicBezTo>
                    <a:pt x="1563370" y="3969177"/>
                    <a:pt x="1565910" y="3969177"/>
                    <a:pt x="1568450" y="3967907"/>
                  </a:cubicBezTo>
                  <a:cubicBezTo>
                    <a:pt x="2016760" y="3805347"/>
                    <a:pt x="2346960" y="3376087"/>
                    <a:pt x="2353310" y="2870852"/>
                  </a:cubicBezTo>
                  <a:lnTo>
                    <a:pt x="2353310" y="0"/>
                  </a:lnTo>
                  <a:lnTo>
                    <a:pt x="0" y="0"/>
                  </a:lnTo>
                  <a:lnTo>
                    <a:pt x="0" y="2868686"/>
                  </a:lnTo>
                  <a:cubicBezTo>
                    <a:pt x="6350" y="3378627"/>
                    <a:pt x="331470" y="3807887"/>
                    <a:pt x="784860" y="3966637"/>
                  </a:cubicBezTo>
                  <a:close/>
                </a:path>
              </a:pathLst>
            </a:custGeom>
            <a:solidFill>
              <a:srgbClr val="2B4A9D"/>
            </a:solidFill>
          </p:spPr>
        </p:sp>
      </p:grpSp>
      <p:sp>
        <p:nvSpPr>
          <p:cNvPr id="15" name="TextBox 15"/>
          <p:cNvSpPr txBox="1"/>
          <p:nvPr/>
        </p:nvSpPr>
        <p:spPr>
          <a:xfrm>
            <a:off x="7052622" y="5880298"/>
            <a:ext cx="41827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EXPRESS JS</a:t>
            </a:r>
          </a:p>
        </p:txBody>
      </p:sp>
      <p:grpSp>
        <p:nvGrpSpPr>
          <p:cNvPr id="16" name="Group 16"/>
          <p:cNvGrpSpPr>
            <a:grpSpLocks noChangeAspect="1"/>
          </p:cNvGrpSpPr>
          <p:nvPr/>
        </p:nvGrpSpPr>
        <p:grpSpPr>
          <a:xfrm>
            <a:off x="7155210" y="1740719"/>
            <a:ext cx="3969597" cy="3969597"/>
            <a:chOff x="0" y="0"/>
            <a:chExt cx="6350000" cy="6350000"/>
          </a:xfrm>
        </p:grpSpPr>
        <p:sp>
          <p:nvSpPr>
            <p:cNvPr id="17" name="Freeform 1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t="-6382" b="-6382"/>
              </a:stretch>
            </a:blipFill>
          </p:spPr>
        </p:sp>
        <p:sp>
          <p:nvSpPr>
            <p:cNvPr id="18" name="Freeform 1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id="19" name="TextBox 19"/>
          <p:cNvSpPr txBox="1"/>
          <p:nvPr/>
        </p:nvSpPr>
        <p:spPr>
          <a:xfrm>
            <a:off x="6857089" y="6621780"/>
            <a:ext cx="4573823" cy="3665220"/>
          </a:xfrm>
          <a:prstGeom prst="rect">
            <a:avLst/>
          </a:prstGeom>
        </p:spPr>
        <p:txBody>
          <a:bodyPr lIns="0" tIns="0" rIns="0" bIns="0" rtlCol="0" anchor="t">
            <a:spAutoFit/>
          </a:bodyPr>
          <a:lstStyle/>
          <a:p>
            <a:pPr algn="ctr">
              <a:lnSpc>
                <a:spcPts val="4125"/>
              </a:lnSpc>
            </a:pPr>
            <a:r>
              <a:rPr lang="en-US" sz="3300" spc="330">
                <a:solidFill>
                  <a:srgbClr val="FFFFFF"/>
                </a:solidFill>
                <a:latin typeface="Lato Italics"/>
              </a:rPr>
              <a:t>excellent choix pour les développeurs qui cherchent à créer des applications web performantes et personnalisées avec Node JS.</a:t>
            </a:r>
          </a:p>
        </p:txBody>
      </p:sp>
      <p:grpSp>
        <p:nvGrpSpPr>
          <p:cNvPr id="20" name="Group 20"/>
          <p:cNvGrpSpPr/>
          <p:nvPr/>
        </p:nvGrpSpPr>
        <p:grpSpPr>
          <a:xfrm rot="-10800000">
            <a:off x="12233858" y="1415790"/>
            <a:ext cx="5178049" cy="8871210"/>
            <a:chOff x="0" y="0"/>
            <a:chExt cx="2354580" cy="4033947"/>
          </a:xfrm>
        </p:grpSpPr>
        <p:sp>
          <p:nvSpPr>
            <p:cNvPr id="21" name="Freeform 21"/>
            <p:cNvSpPr/>
            <p:nvPr/>
          </p:nvSpPr>
          <p:spPr>
            <a:xfrm>
              <a:off x="0" y="0"/>
              <a:ext cx="2353310" cy="4033947"/>
            </a:xfrm>
            <a:custGeom>
              <a:avLst/>
              <a:gdLst/>
              <a:ahLst/>
              <a:cxnLst/>
              <a:rect l="l" t="t" r="r" b="b"/>
              <a:pathLst>
                <a:path w="2353310" h="4033947">
                  <a:moveTo>
                    <a:pt x="784860" y="3966637"/>
                  </a:moveTo>
                  <a:cubicBezTo>
                    <a:pt x="905510" y="4007277"/>
                    <a:pt x="1042670" y="4033947"/>
                    <a:pt x="1177290" y="4033947"/>
                  </a:cubicBezTo>
                  <a:cubicBezTo>
                    <a:pt x="1311910" y="4033947"/>
                    <a:pt x="1441450" y="4011087"/>
                    <a:pt x="1560830" y="3970447"/>
                  </a:cubicBezTo>
                  <a:cubicBezTo>
                    <a:pt x="1563370" y="3969177"/>
                    <a:pt x="1565910" y="3969177"/>
                    <a:pt x="1568450" y="3967907"/>
                  </a:cubicBezTo>
                  <a:cubicBezTo>
                    <a:pt x="2016760" y="3805347"/>
                    <a:pt x="2346960" y="3376087"/>
                    <a:pt x="2353310" y="2870852"/>
                  </a:cubicBezTo>
                  <a:lnTo>
                    <a:pt x="2353310" y="0"/>
                  </a:lnTo>
                  <a:lnTo>
                    <a:pt x="0" y="0"/>
                  </a:lnTo>
                  <a:lnTo>
                    <a:pt x="0" y="2868686"/>
                  </a:lnTo>
                  <a:cubicBezTo>
                    <a:pt x="6350" y="3378627"/>
                    <a:pt x="331470" y="3807887"/>
                    <a:pt x="784860" y="3966637"/>
                  </a:cubicBezTo>
                  <a:close/>
                </a:path>
              </a:pathLst>
            </a:custGeom>
            <a:solidFill>
              <a:srgbClr val="2B4A9D"/>
            </a:solidFill>
          </p:spPr>
        </p:sp>
      </p:grpSp>
      <p:sp>
        <p:nvSpPr>
          <p:cNvPr id="22" name="TextBox 22"/>
          <p:cNvSpPr txBox="1"/>
          <p:nvPr/>
        </p:nvSpPr>
        <p:spPr>
          <a:xfrm>
            <a:off x="12731504" y="6385123"/>
            <a:ext cx="4182756" cy="3810000"/>
          </a:xfrm>
          <a:prstGeom prst="rect">
            <a:avLst/>
          </a:prstGeom>
        </p:spPr>
        <p:txBody>
          <a:bodyPr lIns="0" tIns="0" rIns="0" bIns="0" rtlCol="0" anchor="t">
            <a:spAutoFit/>
          </a:bodyPr>
          <a:lstStyle/>
          <a:p>
            <a:pPr algn="ctr">
              <a:lnSpc>
                <a:spcPts val="3750"/>
              </a:lnSpc>
            </a:pPr>
            <a:r>
              <a:rPr lang="en-US" sz="3000" spc="300">
                <a:solidFill>
                  <a:srgbClr val="FFFFFF"/>
                </a:solidFill>
                <a:latin typeface="Lato Italics"/>
              </a:rPr>
              <a:t>c'est un système de gestion de base de données relationnelle (SGBDR) populaire qui est principalement utilisé pour stocker et gérer des données.</a:t>
            </a:r>
          </a:p>
        </p:txBody>
      </p:sp>
      <p:sp>
        <p:nvSpPr>
          <p:cNvPr id="23" name="TextBox 23"/>
          <p:cNvSpPr txBox="1"/>
          <p:nvPr/>
        </p:nvSpPr>
        <p:spPr>
          <a:xfrm>
            <a:off x="12731504" y="5880298"/>
            <a:ext cx="41827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MYSQL</a:t>
            </a:r>
          </a:p>
        </p:txBody>
      </p:sp>
      <p:grpSp>
        <p:nvGrpSpPr>
          <p:cNvPr id="24" name="Group 24"/>
          <p:cNvGrpSpPr>
            <a:grpSpLocks noChangeAspect="1"/>
          </p:cNvGrpSpPr>
          <p:nvPr/>
        </p:nvGrpSpPr>
        <p:grpSpPr>
          <a:xfrm>
            <a:off x="12774406" y="1740719"/>
            <a:ext cx="3969597" cy="3969597"/>
            <a:chOff x="0" y="0"/>
            <a:chExt cx="6350000" cy="6350000"/>
          </a:xfrm>
        </p:grpSpPr>
        <p:sp>
          <p:nvSpPr>
            <p:cNvPr id="25" name="Freeform 25"/>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t="-3254" b="-3254"/>
              </a:stretch>
            </a:blipFill>
          </p:spPr>
        </p:sp>
        <p:sp>
          <p:nvSpPr>
            <p:cNvPr id="26" name="Freeform 2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4" y="3730767"/>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rot="5400000">
            <a:off x="-5249" y="5249"/>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6" name="Group 6"/>
          <p:cNvGrpSpPr/>
          <p:nvPr/>
        </p:nvGrpSpPr>
        <p:grpSpPr>
          <a:xfrm rot="-10800000">
            <a:off x="939771" y="1415790"/>
            <a:ext cx="7693456" cy="8871210"/>
            <a:chOff x="0" y="0"/>
            <a:chExt cx="2354580" cy="2715031"/>
          </a:xfrm>
        </p:grpSpPr>
        <p:sp>
          <p:nvSpPr>
            <p:cNvPr id="7" name="Freeform 7"/>
            <p:cNvSpPr/>
            <p:nvPr/>
          </p:nvSpPr>
          <p:spPr>
            <a:xfrm>
              <a:off x="0" y="0"/>
              <a:ext cx="2353310" cy="2715031"/>
            </a:xfrm>
            <a:custGeom>
              <a:avLst/>
              <a:gdLst/>
              <a:ahLst/>
              <a:cxnLst/>
              <a:rect l="l" t="t" r="r" b="b"/>
              <a:pathLst>
                <a:path w="2353310" h="2715031">
                  <a:moveTo>
                    <a:pt x="784860" y="2647721"/>
                  </a:moveTo>
                  <a:cubicBezTo>
                    <a:pt x="905510" y="2688361"/>
                    <a:pt x="1042670" y="2715031"/>
                    <a:pt x="1177290" y="2715031"/>
                  </a:cubicBezTo>
                  <a:cubicBezTo>
                    <a:pt x="1311910" y="2715031"/>
                    <a:pt x="1441450" y="2692171"/>
                    <a:pt x="1560830" y="2651531"/>
                  </a:cubicBezTo>
                  <a:cubicBezTo>
                    <a:pt x="1563370" y="2650261"/>
                    <a:pt x="1565910" y="2650261"/>
                    <a:pt x="1568450" y="2648991"/>
                  </a:cubicBezTo>
                  <a:cubicBezTo>
                    <a:pt x="2016760" y="2486431"/>
                    <a:pt x="2346960" y="2057171"/>
                    <a:pt x="2353310" y="1555995"/>
                  </a:cubicBezTo>
                  <a:lnTo>
                    <a:pt x="2353310" y="0"/>
                  </a:lnTo>
                  <a:lnTo>
                    <a:pt x="0" y="0"/>
                  </a:lnTo>
                  <a:lnTo>
                    <a:pt x="0" y="1554843"/>
                  </a:lnTo>
                  <a:cubicBezTo>
                    <a:pt x="6350" y="2059711"/>
                    <a:pt x="331470" y="2488971"/>
                    <a:pt x="784860" y="2647721"/>
                  </a:cubicBezTo>
                  <a:close/>
                </a:path>
              </a:pathLst>
            </a:custGeom>
            <a:solidFill>
              <a:srgbClr val="2B4A9D"/>
            </a:solidFill>
          </p:spPr>
        </p:sp>
      </p:grpSp>
      <p:grpSp>
        <p:nvGrpSpPr>
          <p:cNvPr id="8" name="Group 8"/>
          <p:cNvGrpSpPr>
            <a:grpSpLocks noChangeAspect="1"/>
          </p:cNvGrpSpPr>
          <p:nvPr/>
        </p:nvGrpSpPr>
        <p:grpSpPr>
          <a:xfrm>
            <a:off x="2695121" y="1739251"/>
            <a:ext cx="3969597" cy="3969597"/>
            <a:chOff x="0" y="0"/>
            <a:chExt cx="6350000" cy="6350000"/>
          </a:xfrm>
        </p:grpSpPr>
        <p:sp>
          <p:nvSpPr>
            <p:cNvPr id="9" name="Freeform 9"/>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30053" r="-30053"/>
              </a:stretch>
            </a:blipFill>
          </p:spPr>
        </p:sp>
        <p:sp>
          <p:nvSpPr>
            <p:cNvPr id="10" name="Freeform 10"/>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id="11" name="TextBox 11"/>
          <p:cNvSpPr txBox="1"/>
          <p:nvPr/>
        </p:nvSpPr>
        <p:spPr>
          <a:xfrm>
            <a:off x="1380233" y="6987209"/>
            <a:ext cx="6812532" cy="2093595"/>
          </a:xfrm>
          <a:prstGeom prst="rect">
            <a:avLst/>
          </a:prstGeom>
        </p:spPr>
        <p:txBody>
          <a:bodyPr lIns="0" tIns="0" rIns="0" bIns="0" rtlCol="0" anchor="t">
            <a:spAutoFit/>
          </a:bodyPr>
          <a:lstStyle/>
          <a:p>
            <a:pPr algn="ctr">
              <a:lnSpc>
                <a:spcPts val="4125"/>
              </a:lnSpc>
            </a:pPr>
            <a:r>
              <a:rPr lang="en-US" sz="3300" spc="330">
                <a:solidFill>
                  <a:srgbClr val="FFFFFF"/>
                </a:solidFill>
                <a:latin typeface="Lato Italics"/>
              </a:rPr>
              <a:t>est un système de contrôle de version distribué open source largement utilisé pour la gestion du code source.</a:t>
            </a:r>
          </a:p>
        </p:txBody>
      </p:sp>
      <p:sp>
        <p:nvSpPr>
          <p:cNvPr id="12" name="TextBox 12"/>
          <p:cNvSpPr txBox="1"/>
          <p:nvPr/>
        </p:nvSpPr>
        <p:spPr>
          <a:xfrm>
            <a:off x="2588542" y="6037608"/>
            <a:ext cx="41827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GIT</a:t>
            </a:r>
          </a:p>
        </p:txBody>
      </p:sp>
      <p:grpSp>
        <p:nvGrpSpPr>
          <p:cNvPr id="13" name="Group 13"/>
          <p:cNvGrpSpPr/>
          <p:nvPr/>
        </p:nvGrpSpPr>
        <p:grpSpPr>
          <a:xfrm rot="-10800000">
            <a:off x="9565844" y="1415790"/>
            <a:ext cx="7693456" cy="8871210"/>
            <a:chOff x="0" y="0"/>
            <a:chExt cx="2354580" cy="2715031"/>
          </a:xfrm>
        </p:grpSpPr>
        <p:sp>
          <p:nvSpPr>
            <p:cNvPr id="14" name="Freeform 14"/>
            <p:cNvSpPr/>
            <p:nvPr/>
          </p:nvSpPr>
          <p:spPr>
            <a:xfrm>
              <a:off x="0" y="0"/>
              <a:ext cx="2353310" cy="2715031"/>
            </a:xfrm>
            <a:custGeom>
              <a:avLst/>
              <a:gdLst/>
              <a:ahLst/>
              <a:cxnLst/>
              <a:rect l="l" t="t" r="r" b="b"/>
              <a:pathLst>
                <a:path w="2353310" h="2715031">
                  <a:moveTo>
                    <a:pt x="784860" y="2647721"/>
                  </a:moveTo>
                  <a:cubicBezTo>
                    <a:pt x="905510" y="2688361"/>
                    <a:pt x="1042670" y="2715031"/>
                    <a:pt x="1177290" y="2715031"/>
                  </a:cubicBezTo>
                  <a:cubicBezTo>
                    <a:pt x="1311910" y="2715031"/>
                    <a:pt x="1441450" y="2692171"/>
                    <a:pt x="1560830" y="2651531"/>
                  </a:cubicBezTo>
                  <a:cubicBezTo>
                    <a:pt x="1563370" y="2650261"/>
                    <a:pt x="1565910" y="2650261"/>
                    <a:pt x="1568450" y="2648991"/>
                  </a:cubicBezTo>
                  <a:cubicBezTo>
                    <a:pt x="2016760" y="2486431"/>
                    <a:pt x="2346960" y="2057171"/>
                    <a:pt x="2353310" y="1555995"/>
                  </a:cubicBezTo>
                  <a:lnTo>
                    <a:pt x="2353310" y="0"/>
                  </a:lnTo>
                  <a:lnTo>
                    <a:pt x="0" y="0"/>
                  </a:lnTo>
                  <a:lnTo>
                    <a:pt x="0" y="1554843"/>
                  </a:lnTo>
                  <a:cubicBezTo>
                    <a:pt x="6350" y="2059711"/>
                    <a:pt x="331470" y="2488971"/>
                    <a:pt x="784860" y="2647721"/>
                  </a:cubicBezTo>
                  <a:close/>
                </a:path>
              </a:pathLst>
            </a:custGeom>
            <a:solidFill>
              <a:srgbClr val="2B4A9D"/>
            </a:solidFill>
          </p:spPr>
        </p:sp>
      </p:grpSp>
      <p:grpSp>
        <p:nvGrpSpPr>
          <p:cNvPr id="15" name="Group 15"/>
          <p:cNvGrpSpPr>
            <a:grpSpLocks noChangeAspect="1"/>
          </p:cNvGrpSpPr>
          <p:nvPr/>
        </p:nvGrpSpPr>
        <p:grpSpPr>
          <a:xfrm>
            <a:off x="11427773" y="1740719"/>
            <a:ext cx="3969597" cy="3969597"/>
            <a:chOff x="0" y="0"/>
            <a:chExt cx="6350000" cy="6350000"/>
          </a:xfrm>
        </p:grpSpPr>
        <p:sp>
          <p:nvSpPr>
            <p:cNvPr id="16" name="Freeform 16"/>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t="-1428" b="-1428"/>
              </a:stretch>
            </a:blipFill>
          </p:spPr>
        </p:sp>
        <p:sp>
          <p:nvSpPr>
            <p:cNvPr id="17" name="Freeform 17"/>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id="18" name="TextBox 18"/>
          <p:cNvSpPr txBox="1"/>
          <p:nvPr/>
        </p:nvSpPr>
        <p:spPr>
          <a:xfrm>
            <a:off x="11214615" y="5880298"/>
            <a:ext cx="41827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POSTMAN</a:t>
            </a:r>
          </a:p>
        </p:txBody>
      </p:sp>
      <p:sp>
        <p:nvSpPr>
          <p:cNvPr id="19" name="TextBox 19"/>
          <p:cNvSpPr txBox="1"/>
          <p:nvPr/>
        </p:nvSpPr>
        <p:spPr>
          <a:xfrm>
            <a:off x="9745112" y="6542433"/>
            <a:ext cx="7334920" cy="3665220"/>
          </a:xfrm>
          <a:prstGeom prst="rect">
            <a:avLst/>
          </a:prstGeom>
        </p:spPr>
        <p:txBody>
          <a:bodyPr lIns="0" tIns="0" rIns="0" bIns="0" rtlCol="0" anchor="t">
            <a:spAutoFit/>
          </a:bodyPr>
          <a:lstStyle/>
          <a:p>
            <a:pPr algn="ctr">
              <a:lnSpc>
                <a:spcPts val="4125"/>
              </a:lnSpc>
            </a:pPr>
            <a:r>
              <a:rPr lang="en-US" sz="3300" spc="330">
                <a:solidFill>
                  <a:srgbClr val="FFFFFF"/>
                </a:solidFill>
                <a:latin typeface="Lato Italics"/>
              </a:rPr>
              <a:t>est un outil de développement d'API qui permet aux développeurs de tester, déboguer et documenter les API. Il est largement utilisé pour simplifier la création, les tests et la maintenance d'API RESTful.</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645058" y="4176711"/>
            <a:ext cx="9233976" cy="1962153"/>
          </a:xfrm>
          <a:prstGeom prst="rect">
            <a:avLst/>
          </a:prstGeom>
        </p:spPr>
        <p:txBody>
          <a:bodyPr lIns="0" tIns="0" rIns="0" bIns="0" rtlCol="0" anchor="t">
            <a:spAutoFit/>
          </a:bodyPr>
          <a:lstStyle/>
          <a:p>
            <a:pPr algn="ctr">
              <a:lnSpc>
                <a:spcPts val="7350"/>
              </a:lnSpc>
            </a:pPr>
            <a:r>
              <a:rPr lang="en-US" sz="7000" spc="350">
                <a:solidFill>
                  <a:srgbClr val="2B4A9D"/>
                </a:solidFill>
                <a:latin typeface="Poppins ExtraBold"/>
              </a:rPr>
              <a:t>L’AVANCEMENT DU PROJET</a:t>
            </a:r>
          </a:p>
        </p:txBody>
      </p:sp>
      <p:sp>
        <p:nvSpPr>
          <p:cNvPr id="17" name="TextBox 17"/>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2</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Freeform 20"/>
          <p:cNvSpPr/>
          <p:nvPr/>
        </p:nvSpPr>
        <p:spPr>
          <a:xfrm>
            <a:off x="12069485" y="3358259"/>
            <a:ext cx="4278356" cy="3570483"/>
          </a:xfrm>
          <a:custGeom>
            <a:avLst/>
            <a:gdLst/>
            <a:ahLst/>
            <a:cxnLst/>
            <a:rect l="l" t="t" r="r" b="b"/>
            <a:pathLst>
              <a:path w="4278356" h="3570483">
                <a:moveTo>
                  <a:pt x="0" y="0"/>
                </a:moveTo>
                <a:lnTo>
                  <a:pt x="4278356" y="0"/>
                </a:lnTo>
                <a:lnTo>
                  <a:pt x="4278356" y="3570482"/>
                </a:lnTo>
                <a:lnTo>
                  <a:pt x="0" y="35704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a:off x="8825126" y="-2244267"/>
            <a:ext cx="9462874" cy="14039186"/>
            <a:chOff x="0" y="0"/>
            <a:chExt cx="12617166" cy="18718915"/>
          </a:xfrm>
        </p:grpSpPr>
        <p:grpSp>
          <p:nvGrpSpPr>
            <p:cNvPr id="5" name="Group 5"/>
            <p:cNvGrpSpPr/>
            <p:nvPr/>
          </p:nvGrpSpPr>
          <p:grpSpPr>
            <a:xfrm>
              <a:off x="0" y="13000229"/>
              <a:ext cx="12617166" cy="5718686"/>
              <a:chOff x="0" y="0"/>
              <a:chExt cx="2529461" cy="1146469"/>
            </a:xfrm>
          </p:grpSpPr>
          <p:sp>
            <p:nvSpPr>
              <p:cNvPr id="6" name="Freeform 6"/>
              <p:cNvSpPr/>
              <p:nvPr/>
            </p:nvSpPr>
            <p:spPr>
              <a:xfrm>
                <a:off x="0" y="0"/>
                <a:ext cx="2529461" cy="1146469"/>
              </a:xfrm>
              <a:custGeom>
                <a:avLst/>
                <a:gdLst/>
                <a:ahLst/>
                <a:cxnLst/>
                <a:rect l="l" t="t" r="r" b="b"/>
                <a:pathLst>
                  <a:path w="2529461" h="1146469">
                    <a:moveTo>
                      <a:pt x="0" y="0"/>
                    </a:moveTo>
                    <a:lnTo>
                      <a:pt x="2529461" y="0"/>
                    </a:lnTo>
                    <a:lnTo>
                      <a:pt x="2529461" y="1146469"/>
                    </a:lnTo>
                    <a:lnTo>
                      <a:pt x="0" y="1146469"/>
                    </a:lnTo>
                    <a:close/>
                  </a:path>
                </a:pathLst>
              </a:custGeom>
              <a:solidFill>
                <a:srgbClr val="2B4A9D"/>
              </a:solidFill>
            </p:spPr>
          </p:sp>
        </p:grpSp>
        <p:grpSp>
          <p:nvGrpSpPr>
            <p:cNvPr id="7" name="Group 7"/>
            <p:cNvGrpSpPr/>
            <p:nvPr/>
          </p:nvGrpSpPr>
          <p:grpSpPr>
            <a:xfrm>
              <a:off x="0" y="0"/>
              <a:ext cx="12617166" cy="13344910"/>
              <a:chOff x="0" y="0"/>
              <a:chExt cx="2529461" cy="2675357"/>
            </a:xfrm>
          </p:grpSpPr>
          <p:sp>
            <p:nvSpPr>
              <p:cNvPr id="8" name="Freeform 8"/>
              <p:cNvSpPr/>
              <p:nvPr/>
            </p:nvSpPr>
            <p:spPr>
              <a:xfrm>
                <a:off x="0" y="0"/>
                <a:ext cx="2529461" cy="2675357"/>
              </a:xfrm>
              <a:custGeom>
                <a:avLst/>
                <a:gdLst/>
                <a:ahLst/>
                <a:cxnLst/>
                <a:rect l="l" t="t" r="r" b="b"/>
                <a:pathLst>
                  <a:path w="2529461" h="2675357">
                    <a:moveTo>
                      <a:pt x="0" y="0"/>
                    </a:moveTo>
                    <a:lnTo>
                      <a:pt x="2529461" y="0"/>
                    </a:lnTo>
                    <a:lnTo>
                      <a:pt x="2529461" y="2675357"/>
                    </a:lnTo>
                    <a:lnTo>
                      <a:pt x="0" y="2675357"/>
                    </a:lnTo>
                    <a:close/>
                  </a:path>
                </a:pathLst>
              </a:custGeom>
              <a:solidFill>
                <a:srgbClr val="5271FF"/>
              </a:solidFill>
            </p:spPr>
          </p:sp>
        </p:grpSp>
      </p:grpSp>
      <p:grpSp>
        <p:nvGrpSpPr>
          <p:cNvPr id="9" name="Group 9"/>
          <p:cNvGrpSpPr/>
          <p:nvPr/>
        </p:nvGrpSpPr>
        <p:grpSpPr>
          <a:xfrm rot="-5400000">
            <a:off x="568482" y="3755528"/>
            <a:ext cx="829509" cy="1966473"/>
            <a:chOff x="0" y="0"/>
            <a:chExt cx="2354580" cy="5581882"/>
          </a:xfrm>
        </p:grpSpPr>
        <p:sp>
          <p:nvSpPr>
            <p:cNvPr id="10" name="Freeform 10"/>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1" name="TextBox 11"/>
          <p:cNvSpPr txBox="1"/>
          <p:nvPr/>
        </p:nvSpPr>
        <p:spPr>
          <a:xfrm>
            <a:off x="2428018" y="4434014"/>
            <a:ext cx="5508118" cy="606425"/>
          </a:xfrm>
          <a:prstGeom prst="rect">
            <a:avLst/>
          </a:prstGeom>
        </p:spPr>
        <p:txBody>
          <a:bodyPr lIns="0" tIns="0" rIns="0" bIns="0" rtlCol="0" anchor="t">
            <a:spAutoFit/>
          </a:bodyPr>
          <a:lstStyle/>
          <a:p>
            <a:pPr>
              <a:lnSpc>
                <a:spcPts val="4900"/>
              </a:lnSpc>
            </a:pPr>
            <a:r>
              <a:rPr lang="en-US" sz="3500" spc="350">
                <a:solidFill>
                  <a:srgbClr val="2B4A9D"/>
                </a:solidFill>
                <a:latin typeface="Lato Bold"/>
              </a:rPr>
              <a:t>L'AUTHENTIFICATION</a:t>
            </a:r>
          </a:p>
        </p:txBody>
      </p:sp>
      <p:grpSp>
        <p:nvGrpSpPr>
          <p:cNvPr id="12" name="Group 12"/>
          <p:cNvGrpSpPr/>
          <p:nvPr/>
        </p:nvGrpSpPr>
        <p:grpSpPr>
          <a:xfrm>
            <a:off x="10657403" y="448168"/>
            <a:ext cx="5798319" cy="9410700"/>
            <a:chOff x="0" y="0"/>
            <a:chExt cx="7731092" cy="12547600"/>
          </a:xfrm>
        </p:grpSpPr>
        <p:pic>
          <p:nvPicPr>
            <p:cNvPr id="13" name="Picture 13"/>
            <p:cNvPicPr>
              <a:picLocks noChangeAspect="1"/>
            </p:cNvPicPr>
            <p:nvPr/>
          </p:nvPicPr>
          <p:blipFill>
            <a:blip r:embed="rId2"/>
            <a:srcRect t="122" b="122"/>
            <a:stretch>
              <a:fillRect/>
            </a:stretch>
          </p:blipFill>
          <p:spPr>
            <a:xfrm>
              <a:off x="0" y="0"/>
              <a:ext cx="7731092" cy="12547600"/>
            </a:xfrm>
            <a:prstGeom prst="rect">
              <a:avLst/>
            </a:prstGeom>
          </p:spPr>
        </p:pic>
      </p:grpSp>
      <p:grpSp>
        <p:nvGrpSpPr>
          <p:cNvPr id="14" name="Group 14"/>
          <p:cNvGrpSpPr/>
          <p:nvPr/>
        </p:nvGrpSpPr>
        <p:grpSpPr>
          <a:xfrm rot="2700000">
            <a:off x="-1705354" y="-5607451"/>
            <a:ext cx="6164339" cy="6164339"/>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6" name="Group 16"/>
          <p:cNvGrpSpPr/>
          <p:nvPr/>
        </p:nvGrpSpPr>
        <p:grpSpPr>
          <a:xfrm rot="2700000">
            <a:off x="-1705354" y="9730112"/>
            <a:ext cx="6164339" cy="6164339"/>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97268"/>
            <a:ext cx="18288000" cy="8289732"/>
            <a:chOff x="0" y="0"/>
            <a:chExt cx="6671512" cy="3024117"/>
          </a:xfrm>
        </p:grpSpPr>
        <p:sp>
          <p:nvSpPr>
            <p:cNvPr id="3" name="Freeform 3"/>
            <p:cNvSpPr/>
            <p:nvPr/>
          </p:nvSpPr>
          <p:spPr>
            <a:xfrm>
              <a:off x="0" y="0"/>
              <a:ext cx="6671512" cy="3024117"/>
            </a:xfrm>
            <a:custGeom>
              <a:avLst/>
              <a:gdLst/>
              <a:ahLst/>
              <a:cxnLst/>
              <a:rect l="l" t="t" r="r" b="b"/>
              <a:pathLst>
                <a:path w="6671512" h="3024117">
                  <a:moveTo>
                    <a:pt x="0" y="0"/>
                  </a:moveTo>
                  <a:lnTo>
                    <a:pt x="6671512" y="0"/>
                  </a:lnTo>
                  <a:lnTo>
                    <a:pt x="6671512" y="3024117"/>
                  </a:lnTo>
                  <a:lnTo>
                    <a:pt x="0" y="3024117"/>
                  </a:lnTo>
                  <a:close/>
                </a:path>
              </a:pathLst>
            </a:custGeom>
            <a:solidFill>
              <a:srgbClr val="5271FF"/>
            </a:solidFill>
          </p:spPr>
        </p:sp>
      </p:grpSp>
      <p:grpSp>
        <p:nvGrpSpPr>
          <p:cNvPr id="4" name="Group 4"/>
          <p:cNvGrpSpPr/>
          <p:nvPr/>
        </p:nvGrpSpPr>
        <p:grpSpPr>
          <a:xfrm>
            <a:off x="514350" y="2378158"/>
            <a:ext cx="17259300" cy="7527953"/>
            <a:chOff x="0" y="0"/>
            <a:chExt cx="23012400" cy="10037270"/>
          </a:xfrm>
        </p:grpSpPr>
        <p:pic>
          <p:nvPicPr>
            <p:cNvPr id="5" name="Picture 5"/>
            <p:cNvPicPr>
              <a:picLocks noChangeAspect="1"/>
            </p:cNvPicPr>
            <p:nvPr/>
          </p:nvPicPr>
          <p:blipFill>
            <a:blip r:embed="rId2"/>
            <a:srcRect t="1421" b="1421"/>
            <a:stretch>
              <a:fillRect/>
            </a:stretch>
          </p:blipFill>
          <p:spPr>
            <a:xfrm>
              <a:off x="0" y="0"/>
              <a:ext cx="23012400" cy="10037270"/>
            </a:xfrm>
            <a:prstGeom prst="rect">
              <a:avLst/>
            </a:prstGeom>
          </p:spPr>
        </p:pic>
      </p:grpSp>
      <p:sp>
        <p:nvSpPr>
          <p:cNvPr id="6" name="TextBox 6"/>
          <p:cNvSpPr txBox="1"/>
          <p:nvPr/>
        </p:nvSpPr>
        <p:spPr>
          <a:xfrm>
            <a:off x="514350" y="955645"/>
            <a:ext cx="8854741" cy="821379"/>
          </a:xfrm>
          <a:prstGeom prst="rect">
            <a:avLst/>
          </a:prstGeom>
        </p:spPr>
        <p:txBody>
          <a:bodyPr wrap="square" lIns="0" tIns="0" rIns="0" bIns="0" rtlCol="0" anchor="t">
            <a:spAutoFit/>
          </a:bodyPr>
          <a:lstStyle/>
          <a:p>
            <a:pPr>
              <a:lnSpc>
                <a:spcPts val="6300"/>
              </a:lnSpc>
            </a:pPr>
            <a:r>
              <a:rPr lang="en-US" sz="6000" spc="300" dirty="0">
                <a:solidFill>
                  <a:srgbClr val="2B4A9D"/>
                </a:solidFill>
                <a:latin typeface="Poppins ExtraBold Bold"/>
              </a:rPr>
              <a:t>LA PAGE D'ACCUEIL</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97268"/>
            <a:ext cx="18288000" cy="8289732"/>
            <a:chOff x="0" y="0"/>
            <a:chExt cx="6671512" cy="3024117"/>
          </a:xfrm>
        </p:grpSpPr>
        <p:sp>
          <p:nvSpPr>
            <p:cNvPr id="3" name="Freeform 3"/>
            <p:cNvSpPr/>
            <p:nvPr/>
          </p:nvSpPr>
          <p:spPr>
            <a:xfrm>
              <a:off x="0" y="0"/>
              <a:ext cx="6671512" cy="3024117"/>
            </a:xfrm>
            <a:custGeom>
              <a:avLst/>
              <a:gdLst/>
              <a:ahLst/>
              <a:cxnLst/>
              <a:rect l="l" t="t" r="r" b="b"/>
              <a:pathLst>
                <a:path w="6671512" h="3024117">
                  <a:moveTo>
                    <a:pt x="0" y="0"/>
                  </a:moveTo>
                  <a:lnTo>
                    <a:pt x="6671512" y="0"/>
                  </a:lnTo>
                  <a:lnTo>
                    <a:pt x="6671512" y="3024117"/>
                  </a:lnTo>
                  <a:lnTo>
                    <a:pt x="0" y="3024117"/>
                  </a:lnTo>
                  <a:close/>
                </a:path>
              </a:pathLst>
            </a:custGeom>
            <a:solidFill>
              <a:srgbClr val="5271FF"/>
            </a:solidFill>
          </p:spPr>
        </p:sp>
      </p:grpSp>
      <p:grpSp>
        <p:nvGrpSpPr>
          <p:cNvPr id="4" name="Group 4"/>
          <p:cNvGrpSpPr/>
          <p:nvPr/>
        </p:nvGrpSpPr>
        <p:grpSpPr>
          <a:xfrm>
            <a:off x="420130" y="2361725"/>
            <a:ext cx="17447740" cy="7560819"/>
            <a:chOff x="0" y="0"/>
            <a:chExt cx="23263653" cy="10081092"/>
          </a:xfrm>
        </p:grpSpPr>
        <p:pic>
          <p:nvPicPr>
            <p:cNvPr id="5" name="Picture 5"/>
            <p:cNvPicPr>
              <a:picLocks noChangeAspect="1"/>
            </p:cNvPicPr>
            <p:nvPr/>
          </p:nvPicPr>
          <p:blipFill>
            <a:blip r:embed="rId2"/>
            <a:srcRect t="297" b="297"/>
            <a:stretch>
              <a:fillRect/>
            </a:stretch>
          </p:blipFill>
          <p:spPr>
            <a:xfrm>
              <a:off x="0" y="0"/>
              <a:ext cx="23263653" cy="10081092"/>
            </a:xfrm>
            <a:prstGeom prst="rect">
              <a:avLst/>
            </a:prstGeom>
          </p:spPr>
        </p:pic>
      </p:grpSp>
      <p:sp>
        <p:nvSpPr>
          <p:cNvPr id="6" name="TextBox 6"/>
          <p:cNvSpPr txBox="1"/>
          <p:nvPr/>
        </p:nvSpPr>
        <p:spPr>
          <a:xfrm>
            <a:off x="617327" y="590548"/>
            <a:ext cx="9914308" cy="895354"/>
          </a:xfrm>
          <a:prstGeom prst="rect">
            <a:avLst/>
          </a:prstGeom>
        </p:spPr>
        <p:txBody>
          <a:bodyPr lIns="0" tIns="0" rIns="0" bIns="0" rtlCol="0" anchor="t">
            <a:spAutoFit/>
          </a:bodyPr>
          <a:lstStyle/>
          <a:p>
            <a:pPr>
              <a:lnSpc>
                <a:spcPts val="6300"/>
              </a:lnSpc>
            </a:pPr>
            <a:r>
              <a:rPr lang="en-US" sz="6000" spc="300">
                <a:solidFill>
                  <a:srgbClr val="2B4A9D"/>
                </a:solidFill>
                <a:latin typeface="Poppins ExtraBold Bold"/>
              </a:rPr>
              <a:t>L'AJOUT DES DONNÉES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a:grpSpLocks noChangeAspect="1"/>
          </p:cNvGrpSpPr>
          <p:nvPr/>
        </p:nvGrpSpPr>
        <p:grpSpPr>
          <a:xfrm>
            <a:off x="13677280" y="1955378"/>
            <a:ext cx="3963020" cy="5276243"/>
            <a:chOff x="0" y="0"/>
            <a:chExt cx="3663950" cy="4878070"/>
          </a:xfrm>
        </p:grpSpPr>
        <p:sp>
          <p:nvSpPr>
            <p:cNvPr id="13" name="Freeform 1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0291" r="-50291"/>
              </a:stretch>
            </a:blipFill>
          </p:spPr>
        </p:sp>
        <p:sp>
          <p:nvSpPr>
            <p:cNvPr id="14" name="Freeform 1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5" name="Group 15"/>
          <p:cNvGrpSpPr>
            <a:grpSpLocks noChangeAspect="1"/>
          </p:cNvGrpSpPr>
          <p:nvPr/>
        </p:nvGrpSpPr>
        <p:grpSpPr>
          <a:xfrm>
            <a:off x="11836892" y="3055379"/>
            <a:ext cx="3963020" cy="5276243"/>
            <a:chOff x="0" y="0"/>
            <a:chExt cx="3663950" cy="4878070"/>
          </a:xfrm>
        </p:grpSpPr>
        <p:sp>
          <p:nvSpPr>
            <p:cNvPr id="16" name="Freeform 1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55671" r="-44910"/>
              </a:stretch>
            </a:blipFill>
          </p:spPr>
        </p:sp>
        <p:sp>
          <p:nvSpPr>
            <p:cNvPr id="17" name="Freeform 1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8" name="Group 18"/>
          <p:cNvGrpSpPr/>
          <p:nvPr/>
        </p:nvGrpSpPr>
        <p:grpSpPr>
          <a:xfrm rot="-5400000">
            <a:off x="568482" y="1960670"/>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0" name="Group 20"/>
          <p:cNvGrpSpPr/>
          <p:nvPr/>
        </p:nvGrpSpPr>
        <p:grpSpPr>
          <a:xfrm rot="-5400000">
            <a:off x="4980926" y="-2587876"/>
            <a:ext cx="1629197" cy="7951652"/>
            <a:chOff x="0" y="0"/>
            <a:chExt cx="2354580" cy="11492046"/>
          </a:xfrm>
        </p:grpSpPr>
        <p:sp>
          <p:nvSpPr>
            <p:cNvPr id="21" name="Freeform 21"/>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id="22" name="Group 22"/>
          <p:cNvGrpSpPr/>
          <p:nvPr/>
        </p:nvGrpSpPr>
        <p:grpSpPr>
          <a:xfrm rot="-5400000">
            <a:off x="568482" y="4415830"/>
            <a:ext cx="829509" cy="1966473"/>
            <a:chOff x="0" y="0"/>
            <a:chExt cx="2354580" cy="5581882"/>
          </a:xfrm>
        </p:grpSpPr>
        <p:sp>
          <p:nvSpPr>
            <p:cNvPr id="23" name="Freeform 2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4" name="Group 24"/>
          <p:cNvGrpSpPr/>
          <p:nvPr/>
        </p:nvGrpSpPr>
        <p:grpSpPr>
          <a:xfrm rot="-5400000">
            <a:off x="568482" y="6870991"/>
            <a:ext cx="829509" cy="1966473"/>
            <a:chOff x="0" y="0"/>
            <a:chExt cx="2354580" cy="5581882"/>
          </a:xfrm>
        </p:grpSpPr>
        <p:sp>
          <p:nvSpPr>
            <p:cNvPr id="25" name="Freeform 25"/>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6" name="TextBox 26"/>
          <p:cNvSpPr txBox="1"/>
          <p:nvPr/>
        </p:nvSpPr>
        <p:spPr>
          <a:xfrm>
            <a:off x="2428018" y="3191507"/>
            <a:ext cx="8926205" cy="952500"/>
          </a:xfrm>
          <a:prstGeom prst="rect">
            <a:avLst/>
          </a:prstGeom>
        </p:spPr>
        <p:txBody>
          <a:bodyPr lIns="0" tIns="0" rIns="0" bIns="0" rtlCol="0" anchor="t">
            <a:spAutoFit/>
          </a:bodyPr>
          <a:lstStyle/>
          <a:p>
            <a:pPr marL="647703" lvl="1" indent="-323852">
              <a:lnSpc>
                <a:spcPts val="3750"/>
              </a:lnSpc>
              <a:buFont typeface="Arial"/>
              <a:buChar char="•"/>
            </a:pPr>
            <a:r>
              <a:rPr lang="en-US" sz="3000" spc="300" dirty="0">
                <a:solidFill>
                  <a:srgbClr val="000000"/>
                </a:solidFill>
                <a:latin typeface="Lato Bold"/>
              </a:rPr>
              <a:t>Le </a:t>
            </a:r>
            <a:r>
              <a:rPr lang="en-US" sz="3000" spc="300" dirty="0" err="1">
                <a:solidFill>
                  <a:srgbClr val="000000"/>
                </a:solidFill>
                <a:latin typeface="Lato Bold"/>
              </a:rPr>
              <a:t>contexte</a:t>
            </a:r>
            <a:r>
              <a:rPr lang="en-US" sz="3000" spc="300" dirty="0">
                <a:solidFill>
                  <a:srgbClr val="000000"/>
                </a:solidFill>
                <a:latin typeface="Lato Bold"/>
              </a:rPr>
              <a:t> de stage</a:t>
            </a:r>
          </a:p>
          <a:p>
            <a:pPr marL="647703" lvl="1" indent="-323852">
              <a:lnSpc>
                <a:spcPts val="3750"/>
              </a:lnSpc>
              <a:buFont typeface="Arial"/>
              <a:buChar char="•"/>
            </a:pPr>
            <a:r>
              <a:rPr lang="en-US" sz="3000" spc="300" dirty="0" err="1">
                <a:solidFill>
                  <a:srgbClr val="000000"/>
                </a:solidFill>
                <a:latin typeface="Lato Bold"/>
              </a:rPr>
              <a:t>L'établissement</a:t>
            </a:r>
            <a:r>
              <a:rPr lang="en-US" sz="3000" spc="300" dirty="0">
                <a:solidFill>
                  <a:srgbClr val="000000"/>
                </a:solidFill>
                <a:latin typeface="Lato Bold"/>
              </a:rPr>
              <a:t> FLSHT</a:t>
            </a:r>
          </a:p>
        </p:txBody>
      </p:sp>
      <p:sp>
        <p:nvSpPr>
          <p:cNvPr id="29" name="TextBox 29"/>
          <p:cNvSpPr txBox="1"/>
          <p:nvPr/>
        </p:nvSpPr>
        <p:spPr>
          <a:xfrm>
            <a:off x="2428018" y="2648681"/>
            <a:ext cx="8926205" cy="523875"/>
          </a:xfrm>
          <a:prstGeom prst="rect">
            <a:avLst/>
          </a:prstGeom>
        </p:spPr>
        <p:txBody>
          <a:bodyPr lIns="0" tIns="0" rIns="0" bIns="0" rtlCol="0" anchor="t">
            <a:spAutoFit/>
          </a:bodyPr>
          <a:lstStyle/>
          <a:p>
            <a:pPr>
              <a:lnSpc>
                <a:spcPts val="4200"/>
              </a:lnSpc>
            </a:pPr>
            <a:r>
              <a:rPr lang="en-US" sz="3000" spc="300" dirty="0">
                <a:solidFill>
                  <a:srgbClr val="000000"/>
                </a:solidFill>
                <a:latin typeface="Lato"/>
              </a:rPr>
              <a:t>INTRODUCTION</a:t>
            </a:r>
          </a:p>
        </p:txBody>
      </p:sp>
      <p:sp>
        <p:nvSpPr>
          <p:cNvPr id="30" name="TextBox 30"/>
          <p:cNvSpPr txBox="1"/>
          <p:nvPr/>
        </p:nvSpPr>
        <p:spPr>
          <a:xfrm>
            <a:off x="1342168" y="2658206"/>
            <a:ext cx="487056" cy="505777"/>
          </a:xfrm>
          <a:prstGeom prst="rect">
            <a:avLst/>
          </a:prstGeom>
        </p:spPr>
        <p:txBody>
          <a:bodyPr lIns="0" tIns="0" rIns="0" bIns="0" rtlCol="0" anchor="t">
            <a:spAutoFit/>
          </a:bodyPr>
          <a:lstStyle/>
          <a:p>
            <a:pPr algn="ctr">
              <a:lnSpc>
                <a:spcPts val="4147"/>
              </a:lnSpc>
            </a:pPr>
            <a:r>
              <a:rPr lang="en-US" sz="2962" spc="296">
                <a:solidFill>
                  <a:srgbClr val="FFFFFF"/>
                </a:solidFill>
                <a:latin typeface="Lato"/>
              </a:rPr>
              <a:t>1</a:t>
            </a:r>
          </a:p>
        </p:txBody>
      </p:sp>
      <p:sp>
        <p:nvSpPr>
          <p:cNvPr id="31" name="TextBox 31"/>
          <p:cNvSpPr txBox="1"/>
          <p:nvPr/>
        </p:nvSpPr>
        <p:spPr>
          <a:xfrm>
            <a:off x="1342168" y="5113367"/>
            <a:ext cx="487056" cy="505777"/>
          </a:xfrm>
          <a:prstGeom prst="rect">
            <a:avLst/>
          </a:prstGeom>
        </p:spPr>
        <p:txBody>
          <a:bodyPr lIns="0" tIns="0" rIns="0" bIns="0" rtlCol="0" anchor="t">
            <a:spAutoFit/>
          </a:bodyPr>
          <a:lstStyle/>
          <a:p>
            <a:pPr algn="ctr">
              <a:lnSpc>
                <a:spcPts val="4147"/>
              </a:lnSpc>
            </a:pPr>
            <a:r>
              <a:rPr lang="en-US" sz="2962" spc="296">
                <a:solidFill>
                  <a:srgbClr val="FFFFFF"/>
                </a:solidFill>
                <a:latin typeface="Lato"/>
              </a:rPr>
              <a:t>2</a:t>
            </a:r>
          </a:p>
        </p:txBody>
      </p:sp>
      <p:sp>
        <p:nvSpPr>
          <p:cNvPr id="32" name="TextBox 32"/>
          <p:cNvSpPr txBox="1"/>
          <p:nvPr/>
        </p:nvSpPr>
        <p:spPr>
          <a:xfrm>
            <a:off x="1342168" y="7568528"/>
            <a:ext cx="487056" cy="505777"/>
          </a:xfrm>
          <a:prstGeom prst="rect">
            <a:avLst/>
          </a:prstGeom>
        </p:spPr>
        <p:txBody>
          <a:bodyPr lIns="0" tIns="0" rIns="0" bIns="0" rtlCol="0" anchor="t">
            <a:spAutoFit/>
          </a:bodyPr>
          <a:lstStyle/>
          <a:p>
            <a:pPr algn="ctr">
              <a:lnSpc>
                <a:spcPts val="4147"/>
              </a:lnSpc>
            </a:pPr>
            <a:r>
              <a:rPr lang="en-US" sz="2962" spc="296">
                <a:solidFill>
                  <a:srgbClr val="FFFFFF"/>
                </a:solidFill>
                <a:latin typeface="Lato"/>
              </a:rPr>
              <a:t>3</a:t>
            </a:r>
          </a:p>
        </p:txBody>
      </p:sp>
      <p:sp>
        <p:nvSpPr>
          <p:cNvPr id="33" name="TextBox 33"/>
          <p:cNvSpPr txBox="1"/>
          <p:nvPr/>
        </p:nvSpPr>
        <p:spPr>
          <a:xfrm>
            <a:off x="2428018" y="4342367"/>
            <a:ext cx="8926205" cy="475258"/>
          </a:xfrm>
          <a:prstGeom prst="rect">
            <a:avLst/>
          </a:prstGeom>
        </p:spPr>
        <p:txBody>
          <a:bodyPr lIns="0" tIns="0" rIns="0" bIns="0" rtlCol="0" anchor="t">
            <a:spAutoFit/>
          </a:bodyPr>
          <a:lstStyle/>
          <a:p>
            <a:pPr>
              <a:lnSpc>
                <a:spcPts val="4147"/>
              </a:lnSpc>
            </a:pPr>
            <a:r>
              <a:rPr lang="en-US" sz="2962" spc="296" dirty="0" smtClean="0">
                <a:solidFill>
                  <a:srgbClr val="000000"/>
                </a:solidFill>
                <a:latin typeface="Lato"/>
              </a:rPr>
              <a:t>ANALYSE</a:t>
            </a:r>
            <a:endParaRPr lang="en-US" sz="2962" spc="296" dirty="0">
              <a:solidFill>
                <a:srgbClr val="000000"/>
              </a:solidFill>
              <a:latin typeface="Lato"/>
            </a:endParaRPr>
          </a:p>
        </p:txBody>
      </p:sp>
      <p:sp>
        <p:nvSpPr>
          <p:cNvPr id="34" name="TextBox 34"/>
          <p:cNvSpPr txBox="1"/>
          <p:nvPr/>
        </p:nvSpPr>
        <p:spPr>
          <a:xfrm>
            <a:off x="2428018" y="6286500"/>
            <a:ext cx="8926205" cy="475258"/>
          </a:xfrm>
          <a:prstGeom prst="rect">
            <a:avLst/>
          </a:prstGeom>
        </p:spPr>
        <p:txBody>
          <a:bodyPr lIns="0" tIns="0" rIns="0" bIns="0" rtlCol="0" anchor="t">
            <a:spAutoFit/>
          </a:bodyPr>
          <a:lstStyle/>
          <a:p>
            <a:pPr>
              <a:lnSpc>
                <a:spcPts val="4147"/>
              </a:lnSpc>
            </a:pPr>
            <a:r>
              <a:rPr lang="en-US" sz="2962" spc="296" dirty="0" smtClean="0">
                <a:solidFill>
                  <a:srgbClr val="000000"/>
                </a:solidFill>
                <a:latin typeface="Lato"/>
              </a:rPr>
              <a:t>RÉALISATION</a:t>
            </a:r>
            <a:endParaRPr lang="en-US" sz="2962" spc="296" dirty="0">
              <a:solidFill>
                <a:srgbClr val="000000"/>
              </a:solidFill>
              <a:latin typeface="Lato"/>
            </a:endParaRPr>
          </a:p>
        </p:txBody>
      </p:sp>
      <p:sp>
        <p:nvSpPr>
          <p:cNvPr id="35" name="TextBox 35"/>
          <p:cNvSpPr txBox="1"/>
          <p:nvPr/>
        </p:nvSpPr>
        <p:spPr>
          <a:xfrm>
            <a:off x="2123218" y="897430"/>
            <a:ext cx="7020782"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ExtraBold Bold"/>
              </a:rPr>
              <a:t>SOMMAIRE</a:t>
            </a:r>
          </a:p>
        </p:txBody>
      </p:sp>
      <p:sp>
        <p:nvSpPr>
          <p:cNvPr id="36" name="TextBox 26"/>
          <p:cNvSpPr txBox="1"/>
          <p:nvPr/>
        </p:nvSpPr>
        <p:spPr>
          <a:xfrm>
            <a:off x="2470783" y="6947248"/>
            <a:ext cx="8926205" cy="974626"/>
          </a:xfrm>
          <a:prstGeom prst="rect">
            <a:avLst/>
          </a:prstGeom>
        </p:spPr>
        <p:txBody>
          <a:bodyPr lIns="0" tIns="0" rIns="0" bIns="0" rtlCol="0" anchor="t">
            <a:spAutoFit/>
          </a:bodyPr>
          <a:lstStyle/>
          <a:p>
            <a:pPr marL="647703" lvl="1" indent="-323852">
              <a:lnSpc>
                <a:spcPts val="3750"/>
              </a:lnSpc>
              <a:buFont typeface="Arial"/>
              <a:buChar char="•"/>
            </a:pPr>
            <a:r>
              <a:rPr lang="en-US" sz="3000" spc="300" dirty="0" smtClean="0">
                <a:solidFill>
                  <a:srgbClr val="000000"/>
                </a:solidFill>
                <a:latin typeface="Lato Bold"/>
              </a:rPr>
              <a:t>Les technologies </a:t>
            </a:r>
            <a:r>
              <a:rPr lang="en-US" sz="3000" spc="300" dirty="0" err="1" smtClean="0">
                <a:solidFill>
                  <a:srgbClr val="000000"/>
                </a:solidFill>
                <a:latin typeface="Lato Bold"/>
              </a:rPr>
              <a:t>utilisées</a:t>
            </a:r>
            <a:endParaRPr lang="en-US" sz="3000" spc="300" dirty="0" smtClean="0">
              <a:solidFill>
                <a:srgbClr val="000000"/>
              </a:solidFill>
              <a:latin typeface="Lato Bold"/>
            </a:endParaRPr>
          </a:p>
          <a:p>
            <a:pPr marL="647703" lvl="1" indent="-323852">
              <a:lnSpc>
                <a:spcPts val="3750"/>
              </a:lnSpc>
              <a:buFont typeface="Arial"/>
              <a:buChar char="•"/>
            </a:pPr>
            <a:r>
              <a:rPr lang="en-US" sz="3000" spc="300" dirty="0" err="1" smtClean="0">
                <a:solidFill>
                  <a:srgbClr val="000000"/>
                </a:solidFill>
                <a:latin typeface="Lato Bold"/>
              </a:rPr>
              <a:t>L’avencement</a:t>
            </a:r>
            <a:r>
              <a:rPr lang="en-US" sz="3000" spc="300" dirty="0" smtClean="0">
                <a:solidFill>
                  <a:srgbClr val="000000"/>
                </a:solidFill>
                <a:latin typeface="Lato Bold"/>
              </a:rPr>
              <a:t> du </a:t>
            </a:r>
            <a:r>
              <a:rPr lang="en-US" sz="3000" spc="300" dirty="0" err="1" smtClean="0">
                <a:solidFill>
                  <a:srgbClr val="000000"/>
                </a:solidFill>
                <a:latin typeface="Lato Bold"/>
              </a:rPr>
              <a:t>projet</a:t>
            </a:r>
            <a:endParaRPr lang="en-US" sz="3000" spc="300" dirty="0" smtClean="0">
              <a:solidFill>
                <a:srgbClr val="000000"/>
              </a:solidFill>
              <a:latin typeface="Lato Bold"/>
            </a:endParaRPr>
          </a:p>
        </p:txBody>
      </p:sp>
      <p:sp>
        <p:nvSpPr>
          <p:cNvPr id="37" name="TextBox 26"/>
          <p:cNvSpPr txBox="1"/>
          <p:nvPr/>
        </p:nvSpPr>
        <p:spPr>
          <a:xfrm>
            <a:off x="2580418" y="5083274"/>
            <a:ext cx="8926205" cy="974626"/>
          </a:xfrm>
          <a:prstGeom prst="rect">
            <a:avLst/>
          </a:prstGeom>
        </p:spPr>
        <p:txBody>
          <a:bodyPr lIns="0" tIns="0" rIns="0" bIns="0" rtlCol="0" anchor="t">
            <a:spAutoFit/>
          </a:bodyPr>
          <a:lstStyle/>
          <a:p>
            <a:pPr marL="647703" lvl="1" indent="-323852">
              <a:lnSpc>
                <a:spcPts val="3750"/>
              </a:lnSpc>
              <a:buFont typeface="Arial"/>
              <a:buChar char="•"/>
            </a:pPr>
            <a:r>
              <a:rPr lang="en-US" sz="3000" spc="300" dirty="0" err="1" smtClean="0">
                <a:solidFill>
                  <a:srgbClr val="000000"/>
                </a:solidFill>
                <a:latin typeface="Lato Bold"/>
              </a:rPr>
              <a:t>Étude</a:t>
            </a:r>
            <a:r>
              <a:rPr lang="en-US" sz="3000" spc="300" dirty="0" smtClean="0">
                <a:solidFill>
                  <a:srgbClr val="000000"/>
                </a:solidFill>
                <a:latin typeface="Lato Bold"/>
              </a:rPr>
              <a:t> de </a:t>
            </a:r>
            <a:r>
              <a:rPr lang="en-US" sz="3000" spc="300" dirty="0" err="1" smtClean="0">
                <a:solidFill>
                  <a:srgbClr val="000000"/>
                </a:solidFill>
                <a:latin typeface="Lato Bold"/>
              </a:rPr>
              <a:t>projet</a:t>
            </a:r>
          </a:p>
          <a:p>
            <a:pPr marL="647703" lvl="1" indent="-323852">
              <a:lnSpc>
                <a:spcPts val="3750"/>
              </a:lnSpc>
              <a:buFont typeface="Arial"/>
              <a:buChar char="•"/>
            </a:pPr>
            <a:r>
              <a:rPr lang="en-US" sz="3000" spc="300" dirty="0" smtClean="0">
                <a:solidFill>
                  <a:srgbClr val="000000"/>
                </a:solidFill>
                <a:latin typeface="Lato Bold"/>
              </a:rPr>
              <a:t>Conception du </a:t>
            </a:r>
            <a:r>
              <a:rPr lang="en-US" sz="3000" spc="300" dirty="0" err="1" smtClean="0">
                <a:solidFill>
                  <a:srgbClr val="000000"/>
                </a:solidFill>
                <a:latin typeface="Lato Bold"/>
              </a:rPr>
              <a:t>projet</a:t>
            </a:r>
            <a:endParaRPr lang="en-US" sz="3000" spc="300" dirty="0">
              <a:solidFill>
                <a:srgbClr val="000000"/>
              </a:solidFill>
              <a:latin typeface="Lato Bold"/>
            </a:endParaRPr>
          </a:p>
        </p:txBody>
      </p:sp>
      <p:sp>
        <p:nvSpPr>
          <p:cNvPr id="39" name="TextBox 29"/>
          <p:cNvSpPr txBox="1"/>
          <p:nvPr/>
        </p:nvSpPr>
        <p:spPr>
          <a:xfrm>
            <a:off x="2362867" y="8267700"/>
            <a:ext cx="8926205" cy="485902"/>
          </a:xfrm>
          <a:prstGeom prst="rect">
            <a:avLst/>
          </a:prstGeom>
        </p:spPr>
        <p:txBody>
          <a:bodyPr lIns="0" tIns="0" rIns="0" bIns="0" rtlCol="0" anchor="t">
            <a:spAutoFit/>
          </a:bodyPr>
          <a:lstStyle/>
          <a:p>
            <a:pPr>
              <a:lnSpc>
                <a:spcPts val="4200"/>
              </a:lnSpc>
            </a:pPr>
            <a:r>
              <a:rPr lang="en-US" sz="3000" spc="300" dirty="0" smtClean="0">
                <a:solidFill>
                  <a:srgbClr val="000000"/>
                </a:solidFill>
                <a:latin typeface="Lato"/>
              </a:rPr>
              <a:t>CONCLUSION</a:t>
            </a:r>
            <a:endParaRPr lang="en-US" sz="3000" spc="300" dirty="0">
              <a:solidFill>
                <a:srgbClr val="000000"/>
              </a:solidFill>
              <a:latin typeface="Lato"/>
            </a:endParaRPr>
          </a:p>
        </p:txBody>
      </p:sp>
      <p:sp>
        <p:nvSpPr>
          <p:cNvPr id="38" name="TextBox 26"/>
          <p:cNvSpPr txBox="1"/>
          <p:nvPr/>
        </p:nvSpPr>
        <p:spPr>
          <a:xfrm>
            <a:off x="2428017" y="8974742"/>
            <a:ext cx="8926205" cy="487313"/>
          </a:xfrm>
          <a:prstGeom prst="rect">
            <a:avLst/>
          </a:prstGeom>
        </p:spPr>
        <p:txBody>
          <a:bodyPr lIns="0" tIns="0" rIns="0" bIns="0" rtlCol="0" anchor="t">
            <a:spAutoFit/>
          </a:bodyPr>
          <a:lstStyle/>
          <a:p>
            <a:pPr marL="647703" lvl="1" indent="-323852">
              <a:lnSpc>
                <a:spcPts val="3750"/>
              </a:lnSpc>
              <a:buFont typeface="Arial"/>
              <a:buChar char="•"/>
            </a:pPr>
            <a:r>
              <a:rPr lang="en-US" sz="3000" spc="300" dirty="0" smtClean="0">
                <a:solidFill>
                  <a:srgbClr val="000000"/>
                </a:solidFill>
                <a:latin typeface="Lato Bold"/>
              </a:rPr>
              <a:t>Application </a:t>
            </a:r>
            <a:r>
              <a:rPr lang="en-US" sz="3000" spc="300" dirty="0" err="1" smtClean="0">
                <a:solidFill>
                  <a:srgbClr val="000000"/>
                </a:solidFill>
                <a:latin typeface="Lato Bold"/>
              </a:rPr>
              <a:t>réelle</a:t>
            </a:r>
            <a:r>
              <a:rPr lang="en-US" sz="3000" spc="300" dirty="0" smtClean="0">
                <a:solidFill>
                  <a:srgbClr val="000000"/>
                </a:solidFill>
                <a:latin typeface="Lato Bold"/>
              </a:rPr>
              <a:t> sur </a:t>
            </a:r>
            <a:r>
              <a:rPr lang="en-US" sz="3000" spc="300" dirty="0">
                <a:solidFill>
                  <a:srgbClr val="000000"/>
                </a:solidFill>
                <a:latin typeface="Lato Bold"/>
              </a:rPr>
              <a:t>l</a:t>
            </a:r>
            <a:r>
              <a:rPr lang="en-US" sz="3000" spc="300" dirty="0" smtClean="0">
                <a:solidFill>
                  <a:srgbClr val="000000"/>
                </a:solidFill>
                <a:latin typeface="Lato Bold"/>
              </a:rPr>
              <a:t>e </a:t>
            </a:r>
            <a:r>
              <a:rPr lang="en-US" sz="3000" spc="300" dirty="0" err="1" smtClean="0">
                <a:solidFill>
                  <a:srgbClr val="000000"/>
                </a:solidFill>
                <a:latin typeface="Lato Bold"/>
              </a:rPr>
              <a:t>projet</a:t>
            </a:r>
            <a:endParaRPr lang="en-US" sz="3000" spc="300" dirty="0" smtClean="0">
              <a:solidFill>
                <a:srgbClr val="000000"/>
              </a:solidFill>
              <a:latin typeface="Lato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97268"/>
            <a:ext cx="18288000" cy="8289732"/>
            <a:chOff x="0" y="0"/>
            <a:chExt cx="6671512" cy="3024117"/>
          </a:xfrm>
        </p:grpSpPr>
        <p:sp>
          <p:nvSpPr>
            <p:cNvPr id="3" name="Freeform 3"/>
            <p:cNvSpPr/>
            <p:nvPr/>
          </p:nvSpPr>
          <p:spPr>
            <a:xfrm>
              <a:off x="0" y="0"/>
              <a:ext cx="6671512" cy="3024117"/>
            </a:xfrm>
            <a:custGeom>
              <a:avLst/>
              <a:gdLst/>
              <a:ahLst/>
              <a:cxnLst/>
              <a:rect l="l" t="t" r="r" b="b"/>
              <a:pathLst>
                <a:path w="6671512" h="3024117">
                  <a:moveTo>
                    <a:pt x="0" y="0"/>
                  </a:moveTo>
                  <a:lnTo>
                    <a:pt x="6671512" y="0"/>
                  </a:lnTo>
                  <a:lnTo>
                    <a:pt x="6671512" y="3024117"/>
                  </a:lnTo>
                  <a:lnTo>
                    <a:pt x="0" y="3024117"/>
                  </a:lnTo>
                  <a:close/>
                </a:path>
              </a:pathLst>
            </a:custGeom>
            <a:solidFill>
              <a:srgbClr val="5271FF"/>
            </a:solidFill>
          </p:spPr>
        </p:sp>
      </p:grpSp>
      <p:grpSp>
        <p:nvGrpSpPr>
          <p:cNvPr id="4" name="Group 4"/>
          <p:cNvGrpSpPr/>
          <p:nvPr/>
        </p:nvGrpSpPr>
        <p:grpSpPr>
          <a:xfrm>
            <a:off x="187198" y="2378158"/>
            <a:ext cx="17913604" cy="7527953"/>
            <a:chOff x="0" y="0"/>
            <a:chExt cx="23884805" cy="10037270"/>
          </a:xfrm>
        </p:grpSpPr>
        <p:pic>
          <p:nvPicPr>
            <p:cNvPr id="5" name="Picture 5"/>
            <p:cNvPicPr>
              <a:picLocks noChangeAspect="1"/>
            </p:cNvPicPr>
            <p:nvPr/>
          </p:nvPicPr>
          <p:blipFill>
            <a:blip r:embed="rId2"/>
            <a:srcRect t="322" b="322"/>
            <a:stretch>
              <a:fillRect/>
            </a:stretch>
          </p:blipFill>
          <p:spPr>
            <a:xfrm>
              <a:off x="0" y="0"/>
              <a:ext cx="23884805" cy="10037270"/>
            </a:xfrm>
            <a:prstGeom prst="rect">
              <a:avLst/>
            </a:prstGeom>
          </p:spPr>
        </p:pic>
      </p:grpSp>
      <p:sp>
        <p:nvSpPr>
          <p:cNvPr id="6" name="TextBox 6"/>
          <p:cNvSpPr txBox="1"/>
          <p:nvPr/>
        </p:nvSpPr>
        <p:spPr>
          <a:xfrm>
            <a:off x="192278" y="973304"/>
            <a:ext cx="8312404" cy="807913"/>
          </a:xfrm>
          <a:prstGeom prst="rect">
            <a:avLst/>
          </a:prstGeom>
        </p:spPr>
        <p:txBody>
          <a:bodyPr wrap="square" lIns="0" tIns="0" rIns="0" bIns="0" rtlCol="0" anchor="t">
            <a:spAutoFit/>
          </a:bodyPr>
          <a:lstStyle/>
          <a:p>
            <a:pPr>
              <a:lnSpc>
                <a:spcPts val="6300"/>
              </a:lnSpc>
            </a:pPr>
            <a:r>
              <a:rPr lang="en-US" sz="6000" spc="300" dirty="0">
                <a:solidFill>
                  <a:srgbClr val="2B4A9D"/>
                </a:solidFill>
                <a:latin typeface="Poppins ExtraBold Bold"/>
              </a:rPr>
              <a:t>LA MODIFICATION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97268"/>
            <a:ext cx="18288000" cy="8289732"/>
            <a:chOff x="0" y="0"/>
            <a:chExt cx="6671512" cy="3024117"/>
          </a:xfrm>
        </p:grpSpPr>
        <p:sp>
          <p:nvSpPr>
            <p:cNvPr id="3" name="Freeform 3"/>
            <p:cNvSpPr/>
            <p:nvPr/>
          </p:nvSpPr>
          <p:spPr>
            <a:xfrm>
              <a:off x="0" y="0"/>
              <a:ext cx="6671512" cy="3024117"/>
            </a:xfrm>
            <a:custGeom>
              <a:avLst/>
              <a:gdLst/>
              <a:ahLst/>
              <a:cxnLst/>
              <a:rect l="l" t="t" r="r" b="b"/>
              <a:pathLst>
                <a:path w="6671512" h="3024117">
                  <a:moveTo>
                    <a:pt x="0" y="0"/>
                  </a:moveTo>
                  <a:lnTo>
                    <a:pt x="6671512" y="0"/>
                  </a:lnTo>
                  <a:lnTo>
                    <a:pt x="6671512" y="3024117"/>
                  </a:lnTo>
                  <a:lnTo>
                    <a:pt x="0" y="3024117"/>
                  </a:lnTo>
                  <a:close/>
                </a:path>
              </a:pathLst>
            </a:custGeom>
            <a:solidFill>
              <a:srgbClr val="5271FF"/>
            </a:solidFill>
          </p:spPr>
        </p:sp>
      </p:grpSp>
      <p:grpSp>
        <p:nvGrpSpPr>
          <p:cNvPr id="4" name="Group 4"/>
          <p:cNvGrpSpPr/>
          <p:nvPr/>
        </p:nvGrpSpPr>
        <p:grpSpPr>
          <a:xfrm>
            <a:off x="187198" y="2237012"/>
            <a:ext cx="17913604" cy="7810244"/>
            <a:chOff x="0" y="0"/>
            <a:chExt cx="23884805" cy="10413658"/>
          </a:xfrm>
        </p:grpSpPr>
        <p:pic>
          <p:nvPicPr>
            <p:cNvPr id="5" name="Picture 5"/>
            <p:cNvPicPr>
              <a:picLocks noChangeAspect="1"/>
            </p:cNvPicPr>
            <p:nvPr/>
          </p:nvPicPr>
          <p:blipFill>
            <a:blip r:embed="rId2"/>
            <a:srcRect l="254" r="254"/>
            <a:stretch>
              <a:fillRect/>
            </a:stretch>
          </p:blipFill>
          <p:spPr>
            <a:xfrm>
              <a:off x="0" y="0"/>
              <a:ext cx="23884805" cy="10413658"/>
            </a:xfrm>
            <a:prstGeom prst="rect">
              <a:avLst/>
            </a:prstGeom>
          </p:spPr>
        </p:pic>
      </p:grpSp>
      <p:sp>
        <p:nvSpPr>
          <p:cNvPr id="6" name="TextBox 6"/>
          <p:cNvSpPr txBox="1"/>
          <p:nvPr/>
        </p:nvSpPr>
        <p:spPr>
          <a:xfrm>
            <a:off x="212598" y="967391"/>
            <a:ext cx="7398004" cy="807913"/>
          </a:xfrm>
          <a:prstGeom prst="rect">
            <a:avLst/>
          </a:prstGeom>
        </p:spPr>
        <p:txBody>
          <a:bodyPr wrap="square" lIns="0" tIns="0" rIns="0" bIns="0" rtlCol="0" anchor="t">
            <a:spAutoFit/>
          </a:bodyPr>
          <a:lstStyle/>
          <a:p>
            <a:pPr>
              <a:lnSpc>
                <a:spcPts val="6300"/>
              </a:lnSpc>
            </a:pPr>
            <a:r>
              <a:rPr lang="en-US" sz="6000" spc="300" dirty="0">
                <a:solidFill>
                  <a:srgbClr val="2B4A9D"/>
                </a:solidFill>
                <a:latin typeface="Poppins ExtraBold Bold"/>
              </a:rPr>
              <a:t>LA SUPPRESSION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97268"/>
            <a:ext cx="18288000" cy="8289732"/>
            <a:chOff x="0" y="0"/>
            <a:chExt cx="6671512" cy="3024117"/>
          </a:xfrm>
        </p:grpSpPr>
        <p:sp>
          <p:nvSpPr>
            <p:cNvPr id="3" name="Freeform 3"/>
            <p:cNvSpPr/>
            <p:nvPr/>
          </p:nvSpPr>
          <p:spPr>
            <a:xfrm>
              <a:off x="0" y="0"/>
              <a:ext cx="6671512" cy="3024117"/>
            </a:xfrm>
            <a:custGeom>
              <a:avLst/>
              <a:gdLst/>
              <a:ahLst/>
              <a:cxnLst/>
              <a:rect l="l" t="t" r="r" b="b"/>
              <a:pathLst>
                <a:path w="6671512" h="3024117">
                  <a:moveTo>
                    <a:pt x="0" y="0"/>
                  </a:moveTo>
                  <a:lnTo>
                    <a:pt x="6671512" y="0"/>
                  </a:lnTo>
                  <a:lnTo>
                    <a:pt x="6671512" y="3024117"/>
                  </a:lnTo>
                  <a:lnTo>
                    <a:pt x="0" y="3024117"/>
                  </a:lnTo>
                  <a:close/>
                </a:path>
              </a:pathLst>
            </a:custGeom>
            <a:solidFill>
              <a:srgbClr val="5271FF"/>
            </a:solidFill>
          </p:spPr>
        </p:sp>
      </p:grpSp>
      <p:grpSp>
        <p:nvGrpSpPr>
          <p:cNvPr id="4" name="Group 4"/>
          <p:cNvGrpSpPr/>
          <p:nvPr/>
        </p:nvGrpSpPr>
        <p:grpSpPr>
          <a:xfrm>
            <a:off x="374396" y="2237012"/>
            <a:ext cx="17539208" cy="7810244"/>
            <a:chOff x="0" y="0"/>
            <a:chExt cx="23385610" cy="10413658"/>
          </a:xfrm>
        </p:grpSpPr>
        <p:pic>
          <p:nvPicPr>
            <p:cNvPr id="5" name="Picture 5"/>
            <p:cNvPicPr>
              <a:picLocks noChangeAspect="1"/>
            </p:cNvPicPr>
            <p:nvPr/>
          </p:nvPicPr>
          <p:blipFill>
            <a:blip r:embed="rId2"/>
            <a:srcRect t="1133" b="1133"/>
            <a:stretch>
              <a:fillRect/>
            </a:stretch>
          </p:blipFill>
          <p:spPr>
            <a:xfrm>
              <a:off x="0" y="0"/>
              <a:ext cx="23385610" cy="10413658"/>
            </a:xfrm>
            <a:prstGeom prst="rect">
              <a:avLst/>
            </a:prstGeom>
          </p:spPr>
        </p:pic>
      </p:grpSp>
      <p:sp>
        <p:nvSpPr>
          <p:cNvPr id="6" name="TextBox 6"/>
          <p:cNvSpPr txBox="1"/>
          <p:nvPr/>
        </p:nvSpPr>
        <p:spPr>
          <a:xfrm>
            <a:off x="374396" y="787746"/>
            <a:ext cx="13345830" cy="895354"/>
          </a:xfrm>
          <a:prstGeom prst="rect">
            <a:avLst/>
          </a:prstGeom>
        </p:spPr>
        <p:txBody>
          <a:bodyPr lIns="0" tIns="0" rIns="0" bIns="0" rtlCol="0" anchor="t">
            <a:spAutoFit/>
          </a:bodyPr>
          <a:lstStyle/>
          <a:p>
            <a:pPr>
              <a:lnSpc>
                <a:spcPts val="6300"/>
              </a:lnSpc>
            </a:pPr>
            <a:r>
              <a:rPr lang="en-US" sz="6000" spc="300">
                <a:solidFill>
                  <a:srgbClr val="2B4A9D"/>
                </a:solidFill>
                <a:latin typeface="Poppins ExtraBold Bold"/>
              </a:rPr>
              <a:t>RECHERCHER PAR POSTE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97268"/>
            <a:ext cx="18288000" cy="8289732"/>
            <a:chOff x="0" y="0"/>
            <a:chExt cx="6671512" cy="3024117"/>
          </a:xfrm>
        </p:grpSpPr>
        <p:sp>
          <p:nvSpPr>
            <p:cNvPr id="3" name="Freeform 3"/>
            <p:cNvSpPr/>
            <p:nvPr/>
          </p:nvSpPr>
          <p:spPr>
            <a:xfrm>
              <a:off x="0" y="0"/>
              <a:ext cx="6671512" cy="3024117"/>
            </a:xfrm>
            <a:custGeom>
              <a:avLst/>
              <a:gdLst/>
              <a:ahLst/>
              <a:cxnLst/>
              <a:rect l="l" t="t" r="r" b="b"/>
              <a:pathLst>
                <a:path w="6671512" h="3024117">
                  <a:moveTo>
                    <a:pt x="0" y="0"/>
                  </a:moveTo>
                  <a:lnTo>
                    <a:pt x="6671512" y="0"/>
                  </a:lnTo>
                  <a:lnTo>
                    <a:pt x="6671512" y="3024117"/>
                  </a:lnTo>
                  <a:lnTo>
                    <a:pt x="0" y="3024117"/>
                  </a:lnTo>
                  <a:close/>
                </a:path>
              </a:pathLst>
            </a:custGeom>
            <a:solidFill>
              <a:srgbClr val="5271FF"/>
            </a:solidFill>
          </p:spPr>
        </p:sp>
      </p:grpSp>
      <p:grpSp>
        <p:nvGrpSpPr>
          <p:cNvPr id="4" name="Group 4"/>
          <p:cNvGrpSpPr/>
          <p:nvPr/>
        </p:nvGrpSpPr>
        <p:grpSpPr>
          <a:xfrm>
            <a:off x="187198" y="2237012"/>
            <a:ext cx="17913604" cy="7810244"/>
            <a:chOff x="0" y="0"/>
            <a:chExt cx="23884805" cy="10413658"/>
          </a:xfrm>
        </p:grpSpPr>
        <p:pic>
          <p:nvPicPr>
            <p:cNvPr id="5" name="Picture 5"/>
            <p:cNvPicPr>
              <a:picLocks noChangeAspect="1"/>
            </p:cNvPicPr>
            <p:nvPr/>
          </p:nvPicPr>
          <p:blipFill>
            <a:blip r:embed="rId2"/>
            <a:srcRect l="187" r="187"/>
            <a:stretch>
              <a:fillRect/>
            </a:stretch>
          </p:blipFill>
          <p:spPr>
            <a:xfrm>
              <a:off x="0" y="0"/>
              <a:ext cx="23884805" cy="10413658"/>
            </a:xfrm>
            <a:prstGeom prst="rect">
              <a:avLst/>
            </a:prstGeom>
          </p:spPr>
        </p:pic>
      </p:grpSp>
      <p:sp>
        <p:nvSpPr>
          <p:cNvPr id="6" name="TextBox 6"/>
          <p:cNvSpPr txBox="1"/>
          <p:nvPr/>
        </p:nvSpPr>
        <p:spPr>
          <a:xfrm>
            <a:off x="374396" y="787746"/>
            <a:ext cx="13345830" cy="895354"/>
          </a:xfrm>
          <a:prstGeom prst="rect">
            <a:avLst/>
          </a:prstGeom>
        </p:spPr>
        <p:txBody>
          <a:bodyPr lIns="0" tIns="0" rIns="0" bIns="0" rtlCol="0" anchor="t">
            <a:spAutoFit/>
          </a:bodyPr>
          <a:lstStyle/>
          <a:p>
            <a:pPr>
              <a:lnSpc>
                <a:spcPts val="6300"/>
              </a:lnSpc>
            </a:pPr>
            <a:r>
              <a:rPr lang="en-US" sz="6000" spc="300">
                <a:solidFill>
                  <a:srgbClr val="2B4A9D"/>
                </a:solidFill>
                <a:latin typeface="Poppins ExtraBold Bold"/>
              </a:rPr>
              <a:t>SEULS LES BESOINS EXISTANTS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97268"/>
            <a:ext cx="18288000" cy="8289732"/>
            <a:chOff x="0" y="0"/>
            <a:chExt cx="6671512" cy="3024117"/>
          </a:xfrm>
        </p:grpSpPr>
        <p:sp>
          <p:nvSpPr>
            <p:cNvPr id="3" name="Freeform 3"/>
            <p:cNvSpPr/>
            <p:nvPr/>
          </p:nvSpPr>
          <p:spPr>
            <a:xfrm>
              <a:off x="0" y="0"/>
              <a:ext cx="6671512" cy="3024117"/>
            </a:xfrm>
            <a:custGeom>
              <a:avLst/>
              <a:gdLst/>
              <a:ahLst/>
              <a:cxnLst/>
              <a:rect l="l" t="t" r="r" b="b"/>
              <a:pathLst>
                <a:path w="6671512" h="3024117">
                  <a:moveTo>
                    <a:pt x="0" y="0"/>
                  </a:moveTo>
                  <a:lnTo>
                    <a:pt x="6671512" y="0"/>
                  </a:lnTo>
                  <a:lnTo>
                    <a:pt x="6671512" y="3024117"/>
                  </a:lnTo>
                  <a:lnTo>
                    <a:pt x="0" y="3024117"/>
                  </a:lnTo>
                  <a:close/>
                </a:path>
              </a:pathLst>
            </a:custGeom>
            <a:solidFill>
              <a:srgbClr val="5271FF"/>
            </a:solidFill>
          </p:spPr>
        </p:sp>
      </p:grpSp>
      <p:grpSp>
        <p:nvGrpSpPr>
          <p:cNvPr id="4" name="Group 4"/>
          <p:cNvGrpSpPr/>
          <p:nvPr/>
        </p:nvGrpSpPr>
        <p:grpSpPr>
          <a:xfrm>
            <a:off x="374396" y="2335611"/>
            <a:ext cx="17539208" cy="7613046"/>
            <a:chOff x="0" y="0"/>
            <a:chExt cx="23385610" cy="10150728"/>
          </a:xfrm>
        </p:grpSpPr>
        <p:pic>
          <p:nvPicPr>
            <p:cNvPr id="5" name="Picture 5"/>
            <p:cNvPicPr>
              <a:picLocks noChangeAspect="1"/>
            </p:cNvPicPr>
            <p:nvPr/>
          </p:nvPicPr>
          <p:blipFill>
            <a:blip r:embed="rId2"/>
            <a:srcRect t="68" b="68"/>
            <a:stretch>
              <a:fillRect/>
            </a:stretch>
          </p:blipFill>
          <p:spPr>
            <a:xfrm>
              <a:off x="0" y="0"/>
              <a:ext cx="23385610" cy="10150728"/>
            </a:xfrm>
            <a:prstGeom prst="rect">
              <a:avLst/>
            </a:prstGeom>
          </p:spPr>
        </p:pic>
      </p:grpSp>
      <p:sp>
        <p:nvSpPr>
          <p:cNvPr id="6" name="TextBox 6"/>
          <p:cNvSpPr txBox="1"/>
          <p:nvPr/>
        </p:nvSpPr>
        <p:spPr>
          <a:xfrm>
            <a:off x="374396" y="787746"/>
            <a:ext cx="13345830" cy="895354"/>
          </a:xfrm>
          <a:prstGeom prst="rect">
            <a:avLst/>
          </a:prstGeom>
        </p:spPr>
        <p:txBody>
          <a:bodyPr lIns="0" tIns="0" rIns="0" bIns="0" rtlCol="0" anchor="t">
            <a:spAutoFit/>
          </a:bodyPr>
          <a:lstStyle/>
          <a:p>
            <a:pPr>
              <a:lnSpc>
                <a:spcPts val="6300"/>
              </a:lnSpc>
            </a:pPr>
            <a:r>
              <a:rPr lang="en-US" sz="6000" spc="300">
                <a:solidFill>
                  <a:srgbClr val="2B4A9D"/>
                </a:solidFill>
                <a:latin typeface="Poppins ExtraBold Bold"/>
              </a:rPr>
              <a:t>LA PAGE DES PARRAMÈTRES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97268"/>
            <a:ext cx="18288000" cy="8289732"/>
            <a:chOff x="0" y="0"/>
            <a:chExt cx="6671512" cy="3024117"/>
          </a:xfrm>
        </p:grpSpPr>
        <p:sp>
          <p:nvSpPr>
            <p:cNvPr id="3" name="Freeform 3"/>
            <p:cNvSpPr/>
            <p:nvPr/>
          </p:nvSpPr>
          <p:spPr>
            <a:xfrm>
              <a:off x="0" y="0"/>
              <a:ext cx="6671512" cy="3024117"/>
            </a:xfrm>
            <a:custGeom>
              <a:avLst/>
              <a:gdLst/>
              <a:ahLst/>
              <a:cxnLst/>
              <a:rect l="l" t="t" r="r" b="b"/>
              <a:pathLst>
                <a:path w="6671512" h="3024117">
                  <a:moveTo>
                    <a:pt x="0" y="0"/>
                  </a:moveTo>
                  <a:lnTo>
                    <a:pt x="6671512" y="0"/>
                  </a:lnTo>
                  <a:lnTo>
                    <a:pt x="6671512" y="3024117"/>
                  </a:lnTo>
                  <a:lnTo>
                    <a:pt x="0" y="3024117"/>
                  </a:lnTo>
                  <a:close/>
                </a:path>
              </a:pathLst>
            </a:custGeom>
            <a:solidFill>
              <a:srgbClr val="5271FF"/>
            </a:solidFill>
          </p:spPr>
        </p:sp>
      </p:grpSp>
      <p:grpSp>
        <p:nvGrpSpPr>
          <p:cNvPr id="4" name="Group 4"/>
          <p:cNvGrpSpPr/>
          <p:nvPr/>
        </p:nvGrpSpPr>
        <p:grpSpPr>
          <a:xfrm>
            <a:off x="2675032" y="2204146"/>
            <a:ext cx="12937936" cy="7875976"/>
            <a:chOff x="0" y="0"/>
            <a:chExt cx="17250582" cy="10501301"/>
          </a:xfrm>
        </p:grpSpPr>
        <p:pic>
          <p:nvPicPr>
            <p:cNvPr id="5" name="Picture 5"/>
            <p:cNvPicPr>
              <a:picLocks noChangeAspect="1"/>
            </p:cNvPicPr>
            <p:nvPr/>
          </p:nvPicPr>
          <p:blipFill>
            <a:blip r:embed="rId2"/>
            <a:srcRect t="509" b="509"/>
            <a:stretch>
              <a:fillRect/>
            </a:stretch>
          </p:blipFill>
          <p:spPr>
            <a:xfrm>
              <a:off x="0" y="0"/>
              <a:ext cx="17250582" cy="10501301"/>
            </a:xfrm>
            <a:prstGeom prst="rect">
              <a:avLst/>
            </a:prstGeom>
          </p:spPr>
        </p:pic>
      </p:grpSp>
      <p:sp>
        <p:nvSpPr>
          <p:cNvPr id="6" name="TextBox 6"/>
          <p:cNvSpPr txBox="1"/>
          <p:nvPr/>
        </p:nvSpPr>
        <p:spPr>
          <a:xfrm>
            <a:off x="374396" y="787746"/>
            <a:ext cx="13345830" cy="895354"/>
          </a:xfrm>
          <a:prstGeom prst="rect">
            <a:avLst/>
          </a:prstGeom>
        </p:spPr>
        <p:txBody>
          <a:bodyPr lIns="0" tIns="0" rIns="0" bIns="0" rtlCol="0" anchor="t">
            <a:spAutoFit/>
          </a:bodyPr>
          <a:lstStyle/>
          <a:p>
            <a:pPr>
              <a:lnSpc>
                <a:spcPts val="6300"/>
              </a:lnSpc>
            </a:pPr>
            <a:r>
              <a:rPr lang="en-US" sz="6000" spc="300">
                <a:solidFill>
                  <a:srgbClr val="2B4A9D"/>
                </a:solidFill>
                <a:latin typeface="Poppins ExtraBold Bold"/>
              </a:rPr>
              <a:t>L'IMPRIMANTE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97268"/>
            <a:ext cx="18288000" cy="8289732"/>
            <a:chOff x="0" y="0"/>
            <a:chExt cx="6671512" cy="3024117"/>
          </a:xfrm>
        </p:grpSpPr>
        <p:sp>
          <p:nvSpPr>
            <p:cNvPr id="3" name="Freeform 3"/>
            <p:cNvSpPr/>
            <p:nvPr/>
          </p:nvSpPr>
          <p:spPr>
            <a:xfrm>
              <a:off x="0" y="0"/>
              <a:ext cx="6671512" cy="3024117"/>
            </a:xfrm>
            <a:custGeom>
              <a:avLst/>
              <a:gdLst/>
              <a:ahLst/>
              <a:cxnLst/>
              <a:rect l="l" t="t" r="r" b="b"/>
              <a:pathLst>
                <a:path w="6671512" h="3024117">
                  <a:moveTo>
                    <a:pt x="0" y="0"/>
                  </a:moveTo>
                  <a:lnTo>
                    <a:pt x="6671512" y="0"/>
                  </a:lnTo>
                  <a:lnTo>
                    <a:pt x="6671512" y="3024117"/>
                  </a:lnTo>
                  <a:lnTo>
                    <a:pt x="0" y="3024117"/>
                  </a:lnTo>
                  <a:close/>
                </a:path>
              </a:pathLst>
            </a:custGeom>
            <a:solidFill>
              <a:srgbClr val="5271FF"/>
            </a:solidFill>
          </p:spPr>
        </p:sp>
      </p:grpSp>
      <p:grpSp>
        <p:nvGrpSpPr>
          <p:cNvPr id="4" name="Group 4"/>
          <p:cNvGrpSpPr/>
          <p:nvPr/>
        </p:nvGrpSpPr>
        <p:grpSpPr>
          <a:xfrm>
            <a:off x="701548" y="2411024"/>
            <a:ext cx="16884904" cy="7462220"/>
            <a:chOff x="0" y="0"/>
            <a:chExt cx="22513205" cy="9949627"/>
          </a:xfrm>
        </p:grpSpPr>
        <p:pic>
          <p:nvPicPr>
            <p:cNvPr id="5" name="Picture 5"/>
            <p:cNvPicPr>
              <a:picLocks noChangeAspect="1"/>
            </p:cNvPicPr>
            <p:nvPr/>
          </p:nvPicPr>
          <p:blipFill>
            <a:blip r:embed="rId2"/>
            <a:srcRect t="1321" b="1321"/>
            <a:stretch>
              <a:fillRect/>
            </a:stretch>
          </p:blipFill>
          <p:spPr>
            <a:xfrm>
              <a:off x="0" y="0"/>
              <a:ext cx="22513205" cy="9949627"/>
            </a:xfrm>
            <a:prstGeom prst="rect">
              <a:avLst/>
            </a:prstGeom>
          </p:spPr>
        </p:pic>
      </p:grpSp>
      <p:sp>
        <p:nvSpPr>
          <p:cNvPr id="6" name="TextBox 6"/>
          <p:cNvSpPr txBox="1"/>
          <p:nvPr/>
        </p:nvSpPr>
        <p:spPr>
          <a:xfrm>
            <a:off x="374396" y="787746"/>
            <a:ext cx="14331817" cy="895354"/>
          </a:xfrm>
          <a:prstGeom prst="rect">
            <a:avLst/>
          </a:prstGeom>
        </p:spPr>
        <p:txBody>
          <a:bodyPr lIns="0" tIns="0" rIns="0" bIns="0" rtlCol="0" anchor="t">
            <a:spAutoFit/>
          </a:bodyPr>
          <a:lstStyle/>
          <a:p>
            <a:pPr>
              <a:lnSpc>
                <a:spcPts val="6300"/>
              </a:lnSpc>
            </a:pPr>
            <a:r>
              <a:rPr lang="en-US" sz="6000" spc="300">
                <a:solidFill>
                  <a:srgbClr val="2B4A9D"/>
                </a:solidFill>
                <a:latin typeface="Poppins ExtraBold Bold"/>
              </a:rPr>
              <a:t>DEUXIÈMME LANGUE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645058" y="4167186"/>
            <a:ext cx="9233976" cy="3324225"/>
          </a:xfrm>
          <a:prstGeom prst="rect">
            <a:avLst/>
          </a:prstGeom>
        </p:spPr>
        <p:txBody>
          <a:bodyPr lIns="0" tIns="0" rIns="0" bIns="0" rtlCol="0" anchor="t">
            <a:spAutoFit/>
          </a:bodyPr>
          <a:lstStyle/>
          <a:p>
            <a:pPr algn="ctr">
              <a:lnSpc>
                <a:spcPts val="8400"/>
              </a:lnSpc>
            </a:pPr>
            <a:r>
              <a:rPr lang="en-US" sz="8000" spc="400" dirty="0">
                <a:solidFill>
                  <a:srgbClr val="2B4A9D"/>
                </a:solidFill>
                <a:latin typeface="Poppins ExtraBold"/>
              </a:rPr>
              <a:t>APPLICATION RÉELLE SUR CE PROJET</a:t>
            </a:r>
          </a:p>
        </p:txBody>
      </p:sp>
      <p:grpSp>
        <p:nvGrpSpPr>
          <p:cNvPr id="17" name="Group 17"/>
          <p:cNvGrpSpPr/>
          <p:nvPr/>
        </p:nvGrpSpPr>
        <p:grpSpPr>
          <a:xfrm>
            <a:off x="10129326" y="0"/>
            <a:ext cx="8158674" cy="10287000"/>
            <a:chOff x="0" y="0"/>
            <a:chExt cx="2976306" cy="3752725"/>
          </a:xfrm>
        </p:grpSpPr>
        <p:sp>
          <p:nvSpPr>
            <p:cNvPr id="18" name="Freeform 18"/>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19" name="Freeform 19"/>
          <p:cNvSpPr/>
          <p:nvPr/>
        </p:nvSpPr>
        <p:spPr>
          <a:xfrm>
            <a:off x="12134128" y="3121771"/>
            <a:ext cx="4149071" cy="4043458"/>
          </a:xfrm>
          <a:custGeom>
            <a:avLst/>
            <a:gdLst/>
            <a:ahLst/>
            <a:cxnLst/>
            <a:rect l="l" t="t" r="r" b="b"/>
            <a:pathLst>
              <a:path w="4149071" h="4043458">
                <a:moveTo>
                  <a:pt x="0" y="0"/>
                </a:moveTo>
                <a:lnTo>
                  <a:pt x="4149070" y="0"/>
                </a:lnTo>
                <a:lnTo>
                  <a:pt x="4149070" y="4043458"/>
                </a:lnTo>
                <a:lnTo>
                  <a:pt x="0" y="404345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0" name="TextBox 20"/>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3</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a:grpSpLocks noChangeAspect="1"/>
          </p:cNvGrpSpPr>
          <p:nvPr/>
        </p:nvGrpSpPr>
        <p:grpSpPr>
          <a:xfrm>
            <a:off x="13296280" y="1955378"/>
            <a:ext cx="3963020" cy="5276243"/>
            <a:chOff x="0" y="0"/>
            <a:chExt cx="3663950" cy="4878070"/>
          </a:xfrm>
        </p:grpSpPr>
        <p:sp>
          <p:nvSpPr>
            <p:cNvPr id="11" name="Freeform 11"/>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0291" r="-50291"/>
              </a:stretch>
            </a:blipFill>
          </p:spPr>
        </p:sp>
        <p:sp>
          <p:nvSpPr>
            <p:cNvPr id="12" name="Freeform 12"/>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3" name="Group 13"/>
          <p:cNvGrpSpPr>
            <a:grpSpLocks noChangeAspect="1"/>
          </p:cNvGrpSpPr>
          <p:nvPr/>
        </p:nvGrpSpPr>
        <p:grpSpPr>
          <a:xfrm>
            <a:off x="11455892" y="3055379"/>
            <a:ext cx="3963020" cy="5276243"/>
            <a:chOff x="0" y="0"/>
            <a:chExt cx="3663950" cy="4878070"/>
          </a:xfrm>
        </p:grpSpPr>
        <p:sp>
          <p:nvSpPr>
            <p:cNvPr id="14" name="Freeform 14"/>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t="-6086" b="-6086"/>
              </a:stretch>
            </a:blipFill>
          </p:spPr>
        </p:sp>
        <p:sp>
          <p:nvSpPr>
            <p:cNvPr id="15" name="Freeform 1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sp>
        <p:nvSpPr>
          <p:cNvPr id="16" name="TextBox 16"/>
          <p:cNvSpPr txBox="1"/>
          <p:nvPr/>
        </p:nvSpPr>
        <p:spPr>
          <a:xfrm>
            <a:off x="1028700" y="1224482"/>
            <a:ext cx="9135755" cy="842014"/>
          </a:xfrm>
          <a:prstGeom prst="rect">
            <a:avLst/>
          </a:prstGeom>
        </p:spPr>
        <p:txBody>
          <a:bodyPr lIns="0" tIns="0" rIns="0" bIns="0" rtlCol="0" anchor="t">
            <a:spAutoFit/>
          </a:bodyPr>
          <a:lstStyle/>
          <a:p>
            <a:pPr algn="ctr">
              <a:lnSpc>
                <a:spcPts val="5985"/>
              </a:lnSpc>
            </a:pPr>
            <a:r>
              <a:rPr lang="en-US" sz="5700" spc="285">
                <a:solidFill>
                  <a:srgbClr val="2B4A9D"/>
                </a:solidFill>
                <a:latin typeface="Poppins ExtraBold"/>
              </a:rPr>
              <a:t>LE CONTEXTE DE STAGE</a:t>
            </a:r>
          </a:p>
        </p:txBody>
      </p:sp>
      <p:sp>
        <p:nvSpPr>
          <p:cNvPr id="17" name="TextBox 17"/>
          <p:cNvSpPr txBox="1"/>
          <p:nvPr/>
        </p:nvSpPr>
        <p:spPr>
          <a:xfrm>
            <a:off x="382982" y="2624188"/>
            <a:ext cx="10427192" cy="6924675"/>
          </a:xfrm>
          <a:prstGeom prst="rect">
            <a:avLst/>
          </a:prstGeom>
        </p:spPr>
        <p:txBody>
          <a:bodyPr lIns="0" tIns="0" rIns="0" bIns="0" rtlCol="0" anchor="t">
            <a:spAutoFit/>
          </a:bodyPr>
          <a:lstStyle/>
          <a:p>
            <a:pPr>
              <a:lnSpc>
                <a:spcPts val="4200"/>
              </a:lnSpc>
            </a:pPr>
            <a:r>
              <a:rPr lang="en-US" sz="3000" spc="300" dirty="0">
                <a:solidFill>
                  <a:srgbClr val="000000"/>
                </a:solidFill>
                <a:latin typeface="Lato"/>
              </a:rPr>
              <a:t>Ce stage entre </a:t>
            </a:r>
            <a:r>
              <a:rPr lang="en-US" sz="3000" spc="300" dirty="0" err="1">
                <a:solidFill>
                  <a:srgbClr val="000000"/>
                </a:solidFill>
                <a:latin typeface="Lato"/>
              </a:rPr>
              <a:t>dans</a:t>
            </a:r>
            <a:r>
              <a:rPr lang="en-US" sz="3000" spc="300" dirty="0">
                <a:solidFill>
                  <a:srgbClr val="000000"/>
                </a:solidFill>
                <a:latin typeface="Lato"/>
              </a:rPr>
              <a:t> le cadre de </a:t>
            </a:r>
            <a:r>
              <a:rPr lang="en-US" sz="3000" spc="300" dirty="0" err="1">
                <a:solidFill>
                  <a:srgbClr val="000000"/>
                </a:solidFill>
                <a:latin typeface="Lato"/>
              </a:rPr>
              <a:t>l’approfondissement</a:t>
            </a:r>
            <a:r>
              <a:rPr lang="en-US" sz="3000" spc="300" dirty="0">
                <a:solidFill>
                  <a:srgbClr val="000000"/>
                </a:solidFill>
                <a:latin typeface="Lato"/>
              </a:rPr>
              <a:t> des </a:t>
            </a:r>
            <a:r>
              <a:rPr lang="en-US" sz="3000" spc="300" dirty="0" err="1">
                <a:solidFill>
                  <a:srgbClr val="000000"/>
                </a:solidFill>
                <a:latin typeface="Lato"/>
              </a:rPr>
              <a:t>apprentissages</a:t>
            </a:r>
            <a:r>
              <a:rPr lang="en-US" sz="3000" spc="300" dirty="0">
                <a:solidFill>
                  <a:srgbClr val="000000"/>
                </a:solidFill>
                <a:latin typeface="Lato"/>
              </a:rPr>
              <a:t> </a:t>
            </a:r>
            <a:r>
              <a:rPr lang="en-US" sz="3000" spc="300" dirty="0" err="1">
                <a:solidFill>
                  <a:srgbClr val="000000"/>
                </a:solidFill>
                <a:latin typeface="Lato"/>
              </a:rPr>
              <a:t>théoriques</a:t>
            </a:r>
            <a:r>
              <a:rPr lang="en-US" sz="3000" spc="300" dirty="0">
                <a:solidFill>
                  <a:srgbClr val="000000"/>
                </a:solidFill>
                <a:latin typeface="Lato"/>
              </a:rPr>
              <a:t> et </a:t>
            </a:r>
            <a:r>
              <a:rPr lang="en-US" sz="3000" spc="300" dirty="0" err="1">
                <a:solidFill>
                  <a:srgbClr val="000000"/>
                </a:solidFill>
                <a:latin typeface="Lato"/>
              </a:rPr>
              <a:t>l’amélioration</a:t>
            </a:r>
            <a:r>
              <a:rPr lang="en-US" sz="3000" spc="300" dirty="0">
                <a:solidFill>
                  <a:srgbClr val="000000"/>
                </a:solidFill>
                <a:latin typeface="Lato"/>
              </a:rPr>
              <a:t> des </a:t>
            </a:r>
            <a:r>
              <a:rPr lang="en-US" sz="3000" spc="300" dirty="0" err="1">
                <a:solidFill>
                  <a:srgbClr val="000000"/>
                </a:solidFill>
                <a:latin typeface="Lato"/>
              </a:rPr>
              <a:t>compétences</a:t>
            </a:r>
            <a:r>
              <a:rPr lang="en-US" sz="3000" spc="300" dirty="0">
                <a:solidFill>
                  <a:srgbClr val="000000"/>
                </a:solidFill>
                <a:latin typeface="Lato"/>
              </a:rPr>
              <a:t> techniques, </a:t>
            </a:r>
            <a:r>
              <a:rPr lang="en-US" sz="3000" spc="300" dirty="0" err="1">
                <a:solidFill>
                  <a:srgbClr val="000000"/>
                </a:solidFill>
                <a:latin typeface="Lato"/>
              </a:rPr>
              <a:t>professionnels</a:t>
            </a:r>
            <a:r>
              <a:rPr lang="en-US" sz="3000" spc="300" dirty="0">
                <a:solidFill>
                  <a:srgbClr val="000000"/>
                </a:solidFill>
                <a:latin typeface="Lato"/>
              </a:rPr>
              <a:t> et </a:t>
            </a:r>
            <a:r>
              <a:rPr lang="en-US" sz="3000" spc="300" dirty="0" err="1">
                <a:solidFill>
                  <a:srgbClr val="000000"/>
                </a:solidFill>
                <a:latin typeface="Lato"/>
              </a:rPr>
              <a:t>personnels</a:t>
            </a:r>
            <a:r>
              <a:rPr lang="en-US" sz="3000" spc="300" dirty="0">
                <a:solidFill>
                  <a:srgbClr val="000000"/>
                </a:solidFill>
                <a:latin typeface="Lato"/>
              </a:rPr>
              <a:t> </a:t>
            </a:r>
            <a:r>
              <a:rPr lang="en-US" sz="3000" spc="300" dirty="0" err="1">
                <a:solidFill>
                  <a:srgbClr val="000000"/>
                </a:solidFill>
                <a:latin typeface="Lato"/>
              </a:rPr>
              <a:t>afin</a:t>
            </a:r>
            <a:r>
              <a:rPr lang="en-US" sz="3000" spc="300" dirty="0">
                <a:solidFill>
                  <a:srgbClr val="000000"/>
                </a:solidFill>
                <a:latin typeface="Lato"/>
              </a:rPr>
              <a:t> de se </a:t>
            </a:r>
            <a:r>
              <a:rPr lang="en-US" sz="3000" spc="300" dirty="0" err="1">
                <a:solidFill>
                  <a:srgbClr val="000000"/>
                </a:solidFill>
                <a:latin typeface="Lato"/>
              </a:rPr>
              <a:t>préparer</a:t>
            </a:r>
            <a:r>
              <a:rPr lang="en-US" sz="3000" spc="300" dirty="0">
                <a:solidFill>
                  <a:srgbClr val="000000"/>
                </a:solidFill>
                <a:latin typeface="Lato"/>
              </a:rPr>
              <a:t> pour </a:t>
            </a:r>
            <a:r>
              <a:rPr lang="en-US" sz="3000" spc="300" dirty="0" err="1">
                <a:solidFill>
                  <a:srgbClr val="000000"/>
                </a:solidFill>
                <a:latin typeface="Lato"/>
              </a:rPr>
              <a:t>une</a:t>
            </a:r>
            <a:r>
              <a:rPr lang="en-US" sz="3000" spc="300" dirty="0">
                <a:solidFill>
                  <a:srgbClr val="000000"/>
                </a:solidFill>
                <a:latin typeface="Lato"/>
              </a:rPr>
              <a:t> </a:t>
            </a:r>
            <a:r>
              <a:rPr lang="en-US" sz="3000" spc="300" dirty="0" err="1">
                <a:solidFill>
                  <a:srgbClr val="000000"/>
                </a:solidFill>
                <a:latin typeface="Lato"/>
              </a:rPr>
              <a:t>intégration</a:t>
            </a:r>
            <a:r>
              <a:rPr lang="en-US" sz="3000" spc="300" dirty="0">
                <a:solidFill>
                  <a:srgbClr val="000000"/>
                </a:solidFill>
                <a:latin typeface="Lato"/>
              </a:rPr>
              <a:t> </a:t>
            </a:r>
            <a:r>
              <a:rPr lang="en-US" sz="3000" spc="300" dirty="0" err="1">
                <a:solidFill>
                  <a:srgbClr val="000000"/>
                </a:solidFill>
                <a:latin typeface="Lato"/>
              </a:rPr>
              <a:t>moins</a:t>
            </a:r>
            <a:r>
              <a:rPr lang="en-US" sz="3000" spc="300" dirty="0">
                <a:solidFill>
                  <a:srgbClr val="000000"/>
                </a:solidFill>
                <a:latin typeface="Lato"/>
              </a:rPr>
              <a:t> difficile </a:t>
            </a:r>
            <a:r>
              <a:rPr lang="en-US" sz="3000" spc="300" dirty="0" err="1">
                <a:solidFill>
                  <a:srgbClr val="000000"/>
                </a:solidFill>
                <a:latin typeface="Lato"/>
              </a:rPr>
              <a:t>dans</a:t>
            </a:r>
            <a:r>
              <a:rPr lang="en-US" sz="3000" spc="300" dirty="0">
                <a:solidFill>
                  <a:srgbClr val="000000"/>
                </a:solidFill>
                <a:latin typeface="Lato"/>
              </a:rPr>
              <a:t> le </a:t>
            </a:r>
            <a:r>
              <a:rPr lang="en-US" sz="3000" spc="300" dirty="0" err="1">
                <a:solidFill>
                  <a:srgbClr val="000000"/>
                </a:solidFill>
                <a:latin typeface="Lato"/>
              </a:rPr>
              <a:t>marché</a:t>
            </a:r>
            <a:r>
              <a:rPr lang="en-US" sz="3000" spc="300" dirty="0">
                <a:solidFill>
                  <a:srgbClr val="000000"/>
                </a:solidFill>
                <a:latin typeface="Lato"/>
              </a:rPr>
              <a:t> du travail.</a:t>
            </a:r>
          </a:p>
          <a:p>
            <a:pPr>
              <a:lnSpc>
                <a:spcPts val="4200"/>
              </a:lnSpc>
            </a:pPr>
            <a:endParaRPr lang="en-US" sz="3000" spc="300" dirty="0">
              <a:solidFill>
                <a:srgbClr val="000000"/>
              </a:solidFill>
              <a:latin typeface="Lato"/>
            </a:endParaRPr>
          </a:p>
          <a:p>
            <a:pPr>
              <a:lnSpc>
                <a:spcPts val="4200"/>
              </a:lnSpc>
            </a:pPr>
            <a:r>
              <a:rPr lang="en-US" sz="3000" spc="300" dirty="0" err="1">
                <a:solidFill>
                  <a:srgbClr val="000000"/>
                </a:solidFill>
                <a:latin typeface="Lato"/>
              </a:rPr>
              <a:t>Puisque</a:t>
            </a:r>
            <a:r>
              <a:rPr lang="en-US" sz="3000" spc="300" dirty="0">
                <a:solidFill>
                  <a:srgbClr val="000000"/>
                </a:solidFill>
                <a:latin typeface="Lato"/>
              </a:rPr>
              <a:t> </a:t>
            </a:r>
            <a:r>
              <a:rPr lang="en-US" sz="3000" spc="300" dirty="0" err="1">
                <a:solidFill>
                  <a:srgbClr val="000000"/>
                </a:solidFill>
                <a:latin typeface="Lato"/>
              </a:rPr>
              <a:t>l’évolution</a:t>
            </a:r>
            <a:r>
              <a:rPr lang="en-US" sz="3000" spc="300" dirty="0">
                <a:solidFill>
                  <a:srgbClr val="000000"/>
                </a:solidFill>
                <a:latin typeface="Lato"/>
              </a:rPr>
              <a:t> du monde </a:t>
            </a:r>
            <a:r>
              <a:rPr lang="en-US" sz="3000" spc="300" dirty="0" err="1">
                <a:solidFill>
                  <a:srgbClr val="000000"/>
                </a:solidFill>
                <a:latin typeface="Lato"/>
              </a:rPr>
              <a:t>favorise</a:t>
            </a:r>
            <a:r>
              <a:rPr lang="en-US" sz="3000" spc="300" dirty="0">
                <a:solidFill>
                  <a:srgbClr val="000000"/>
                </a:solidFill>
                <a:latin typeface="Lato"/>
              </a:rPr>
              <a:t> le tout digital, </a:t>
            </a:r>
            <a:r>
              <a:rPr lang="en-US" sz="3000" spc="300" dirty="0" err="1">
                <a:solidFill>
                  <a:srgbClr val="000000"/>
                </a:solidFill>
                <a:latin typeface="Lato"/>
              </a:rPr>
              <a:t>j’ai</a:t>
            </a:r>
            <a:r>
              <a:rPr lang="en-US" sz="3000" spc="300" dirty="0">
                <a:solidFill>
                  <a:srgbClr val="000000"/>
                </a:solidFill>
                <a:latin typeface="Lato"/>
              </a:rPr>
              <a:t> </a:t>
            </a:r>
            <a:r>
              <a:rPr lang="en-US" sz="3000" spc="300" dirty="0" err="1">
                <a:solidFill>
                  <a:srgbClr val="000000"/>
                </a:solidFill>
                <a:latin typeface="Lato"/>
              </a:rPr>
              <a:t>choisi</a:t>
            </a:r>
            <a:r>
              <a:rPr lang="en-US" sz="3000" spc="300" dirty="0">
                <a:solidFill>
                  <a:srgbClr val="000000"/>
                </a:solidFill>
                <a:latin typeface="Lato"/>
              </a:rPr>
              <a:t> de faire mon stage d’un </a:t>
            </a:r>
            <a:r>
              <a:rPr lang="en-US" sz="3000" spc="300" dirty="0" err="1">
                <a:solidFill>
                  <a:srgbClr val="000000"/>
                </a:solidFill>
                <a:latin typeface="Lato"/>
              </a:rPr>
              <a:t>mois</a:t>
            </a:r>
            <a:r>
              <a:rPr lang="en-US" sz="3000" spc="300" dirty="0">
                <a:solidFill>
                  <a:srgbClr val="000000"/>
                </a:solidFill>
                <a:latin typeface="Lato"/>
              </a:rPr>
              <a:t> </a:t>
            </a:r>
            <a:r>
              <a:rPr lang="en-US" sz="3000" spc="300" dirty="0" err="1">
                <a:solidFill>
                  <a:srgbClr val="000000"/>
                </a:solidFill>
                <a:latin typeface="Lato"/>
              </a:rPr>
              <a:t>dans</a:t>
            </a:r>
            <a:r>
              <a:rPr lang="en-US" sz="3000" spc="300" dirty="0">
                <a:solidFill>
                  <a:srgbClr val="000000"/>
                </a:solidFill>
                <a:latin typeface="Lato"/>
              </a:rPr>
              <a:t> un </a:t>
            </a:r>
            <a:r>
              <a:rPr lang="en-US" sz="3000" spc="300" dirty="0" err="1">
                <a:solidFill>
                  <a:srgbClr val="000000"/>
                </a:solidFill>
                <a:latin typeface="Lato"/>
              </a:rPr>
              <a:t>établissement</a:t>
            </a:r>
            <a:r>
              <a:rPr lang="en-US" sz="3000" spc="300" dirty="0">
                <a:solidFill>
                  <a:srgbClr val="000000"/>
                </a:solidFill>
                <a:latin typeface="Lato"/>
              </a:rPr>
              <a:t> </a:t>
            </a:r>
            <a:r>
              <a:rPr lang="en-US" sz="3000" spc="300" dirty="0" err="1">
                <a:solidFill>
                  <a:srgbClr val="000000"/>
                </a:solidFill>
                <a:latin typeface="Lato"/>
              </a:rPr>
              <a:t>intéressé</a:t>
            </a:r>
            <a:r>
              <a:rPr lang="en-US" sz="3000" spc="300" dirty="0">
                <a:solidFill>
                  <a:srgbClr val="000000"/>
                </a:solidFill>
                <a:latin typeface="Lato"/>
              </a:rPr>
              <a:t> à </a:t>
            </a:r>
            <a:r>
              <a:rPr lang="en-US" sz="3000" spc="300" dirty="0" err="1">
                <a:solidFill>
                  <a:srgbClr val="000000"/>
                </a:solidFill>
                <a:latin typeface="Lato"/>
              </a:rPr>
              <a:t>travailler</a:t>
            </a:r>
            <a:r>
              <a:rPr lang="en-US" sz="3000" spc="300" dirty="0">
                <a:solidFill>
                  <a:srgbClr val="000000"/>
                </a:solidFill>
                <a:latin typeface="Lato"/>
              </a:rPr>
              <a:t> sur des sites web et des applications web </a:t>
            </a:r>
            <a:r>
              <a:rPr lang="en-US" sz="3000" spc="300" dirty="0" err="1">
                <a:solidFill>
                  <a:srgbClr val="000000"/>
                </a:solidFill>
                <a:latin typeface="Lato"/>
              </a:rPr>
              <a:t>dynamiques</a:t>
            </a:r>
            <a:r>
              <a:rPr lang="en-US" sz="3000" spc="300" dirty="0">
                <a:solidFill>
                  <a:srgbClr val="000000"/>
                </a:solidFill>
                <a:latin typeface="Lato"/>
              </a:rPr>
              <a:t>, </a:t>
            </a:r>
            <a:r>
              <a:rPr lang="en-US" sz="3000" spc="300" dirty="0" err="1">
                <a:solidFill>
                  <a:srgbClr val="000000"/>
                </a:solidFill>
                <a:latin typeface="Lato"/>
              </a:rPr>
              <a:t>afin</a:t>
            </a:r>
            <a:r>
              <a:rPr lang="en-US" sz="3000" spc="300" dirty="0">
                <a:solidFill>
                  <a:srgbClr val="000000"/>
                </a:solidFill>
                <a:latin typeface="Lato"/>
              </a:rPr>
              <a:t> de tester </a:t>
            </a:r>
            <a:r>
              <a:rPr lang="en-US" sz="3000" spc="300" dirty="0" err="1">
                <a:solidFill>
                  <a:srgbClr val="000000"/>
                </a:solidFill>
                <a:latin typeface="Lato"/>
              </a:rPr>
              <a:t>mes</a:t>
            </a:r>
            <a:r>
              <a:rPr lang="en-US" sz="3000" spc="300" dirty="0">
                <a:solidFill>
                  <a:srgbClr val="000000"/>
                </a:solidFill>
                <a:latin typeface="Lato"/>
              </a:rPr>
              <a:t> </a:t>
            </a:r>
            <a:r>
              <a:rPr lang="en-US" sz="3000" spc="300" dirty="0" err="1">
                <a:solidFill>
                  <a:srgbClr val="000000"/>
                </a:solidFill>
                <a:latin typeface="Lato"/>
              </a:rPr>
              <a:t>capacités</a:t>
            </a:r>
            <a:r>
              <a:rPr lang="en-US" sz="3000" spc="300" dirty="0">
                <a:solidFill>
                  <a:srgbClr val="000000"/>
                </a:solidFill>
                <a:latin typeface="Lato"/>
              </a:rPr>
              <a:t> </a:t>
            </a:r>
            <a:r>
              <a:rPr lang="en-US" sz="3000" spc="300" dirty="0" err="1">
                <a:solidFill>
                  <a:srgbClr val="000000"/>
                </a:solidFill>
                <a:latin typeface="Lato"/>
              </a:rPr>
              <a:t>en</a:t>
            </a:r>
            <a:r>
              <a:rPr lang="en-US" sz="3000" spc="300" dirty="0">
                <a:solidFill>
                  <a:srgbClr val="000000"/>
                </a:solidFill>
                <a:latin typeface="Lato"/>
              </a:rPr>
              <a:t> </a:t>
            </a:r>
            <a:r>
              <a:rPr lang="en-US" sz="3000" spc="300" dirty="0" err="1">
                <a:solidFill>
                  <a:srgbClr val="000000"/>
                </a:solidFill>
                <a:latin typeface="Lato"/>
              </a:rPr>
              <a:t>travaillant</a:t>
            </a:r>
            <a:r>
              <a:rPr lang="en-US" sz="3000" spc="300" dirty="0">
                <a:solidFill>
                  <a:srgbClr val="000000"/>
                </a:solidFill>
                <a:latin typeface="Lato"/>
              </a:rPr>
              <a:t> </a:t>
            </a:r>
            <a:r>
              <a:rPr lang="en-US" sz="3000" spc="300" dirty="0" err="1">
                <a:solidFill>
                  <a:srgbClr val="000000"/>
                </a:solidFill>
                <a:latin typeface="Lato"/>
              </a:rPr>
              <a:t>seul</a:t>
            </a:r>
            <a:r>
              <a:rPr lang="en-US" sz="3000" spc="300" dirty="0">
                <a:solidFill>
                  <a:srgbClr val="000000"/>
                </a:solidFill>
                <a:latin typeface="Lato"/>
              </a:rPr>
              <a:t> sur un </a:t>
            </a:r>
            <a:r>
              <a:rPr lang="en-US" sz="3000" spc="300" dirty="0" err="1">
                <a:solidFill>
                  <a:srgbClr val="000000"/>
                </a:solidFill>
                <a:latin typeface="Lato"/>
              </a:rPr>
              <a:t>projet</a:t>
            </a:r>
            <a:r>
              <a:rPr lang="en-US" sz="3000" spc="300" dirty="0">
                <a:solidFill>
                  <a:srgbClr val="000000"/>
                </a:solidFill>
                <a:latin typeface="Lato"/>
              </a:rPr>
              <a:t> </a:t>
            </a:r>
            <a:r>
              <a:rPr lang="en-US" sz="3000" spc="300" dirty="0" err="1">
                <a:solidFill>
                  <a:srgbClr val="000000"/>
                </a:solidFill>
                <a:latin typeface="Lato"/>
              </a:rPr>
              <a:t>complet</a:t>
            </a:r>
            <a:r>
              <a:rPr lang="en-US" sz="3000" spc="300" dirty="0">
                <a:solidFill>
                  <a:srgbClr val="000000"/>
                </a:solidFill>
                <a:latin typeface="Lato"/>
              </a:rPr>
              <a:t> </a:t>
            </a:r>
            <a:r>
              <a:rPr lang="en-US" sz="3000" spc="300" dirty="0" err="1">
                <a:solidFill>
                  <a:srgbClr val="000000"/>
                </a:solidFill>
                <a:latin typeface="Lato"/>
              </a:rPr>
              <a:t>dans</a:t>
            </a:r>
            <a:r>
              <a:rPr lang="en-US" sz="3000" spc="300" dirty="0">
                <a:solidFill>
                  <a:srgbClr val="000000"/>
                </a:solidFill>
                <a:latin typeface="Lato"/>
              </a:rPr>
              <a:t> un temps </a:t>
            </a:r>
            <a:r>
              <a:rPr lang="en-US" sz="3000" spc="300" dirty="0" err="1">
                <a:solidFill>
                  <a:srgbClr val="000000"/>
                </a:solidFill>
                <a:latin typeface="Lato"/>
              </a:rPr>
              <a:t>limité</a:t>
            </a:r>
            <a:r>
              <a:rPr lang="en-US" sz="3000" spc="300" dirty="0">
                <a:solidFill>
                  <a:srgbClr val="000000"/>
                </a:solidFill>
                <a:latin typeface="Lato"/>
              </a:rPr>
              <a:t>.</a:t>
            </a: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a:grpSpLocks noChangeAspect="1"/>
          </p:cNvGrpSpPr>
          <p:nvPr/>
        </p:nvGrpSpPr>
        <p:grpSpPr>
          <a:xfrm>
            <a:off x="13296280" y="1955378"/>
            <a:ext cx="3963020" cy="5276243"/>
            <a:chOff x="0" y="0"/>
            <a:chExt cx="3663950" cy="4878070"/>
          </a:xfrm>
        </p:grpSpPr>
        <p:sp>
          <p:nvSpPr>
            <p:cNvPr id="11" name="Freeform 11"/>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0291" r="-50291"/>
              </a:stretch>
            </a:blipFill>
          </p:spPr>
        </p:sp>
        <p:sp>
          <p:nvSpPr>
            <p:cNvPr id="12" name="Freeform 12"/>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3" name="Group 13"/>
          <p:cNvGrpSpPr>
            <a:grpSpLocks noChangeAspect="1"/>
          </p:cNvGrpSpPr>
          <p:nvPr/>
        </p:nvGrpSpPr>
        <p:grpSpPr>
          <a:xfrm>
            <a:off x="11455892" y="3055379"/>
            <a:ext cx="3963020" cy="5276243"/>
            <a:chOff x="0" y="0"/>
            <a:chExt cx="3663950" cy="4878070"/>
          </a:xfrm>
        </p:grpSpPr>
        <p:sp>
          <p:nvSpPr>
            <p:cNvPr id="14" name="Freeform 14"/>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t="-6086" b="-6086"/>
              </a:stretch>
            </a:blipFill>
          </p:spPr>
        </p:sp>
        <p:sp>
          <p:nvSpPr>
            <p:cNvPr id="15" name="Freeform 1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sp>
        <p:nvSpPr>
          <p:cNvPr id="16" name="TextBox 16"/>
          <p:cNvSpPr txBox="1"/>
          <p:nvPr/>
        </p:nvSpPr>
        <p:spPr>
          <a:xfrm>
            <a:off x="1028700" y="1664539"/>
            <a:ext cx="9135755" cy="809629"/>
          </a:xfrm>
          <a:prstGeom prst="rect">
            <a:avLst/>
          </a:prstGeom>
        </p:spPr>
        <p:txBody>
          <a:bodyPr lIns="0" tIns="0" rIns="0" bIns="0" rtlCol="0" anchor="t">
            <a:spAutoFit/>
          </a:bodyPr>
          <a:lstStyle/>
          <a:p>
            <a:pPr algn="ctr">
              <a:lnSpc>
                <a:spcPts val="5775"/>
              </a:lnSpc>
            </a:pPr>
            <a:r>
              <a:rPr lang="en-US" sz="5500" spc="275" dirty="0">
                <a:solidFill>
                  <a:srgbClr val="2B4A9D"/>
                </a:solidFill>
                <a:latin typeface="Poppins ExtraBold"/>
              </a:rPr>
              <a:t>L'ÉTABLISSEMENT FLSHT</a:t>
            </a:r>
          </a:p>
        </p:txBody>
      </p:sp>
      <p:sp>
        <p:nvSpPr>
          <p:cNvPr id="17" name="TextBox 17"/>
          <p:cNvSpPr txBox="1"/>
          <p:nvPr/>
        </p:nvSpPr>
        <p:spPr>
          <a:xfrm>
            <a:off x="1028700" y="3531326"/>
            <a:ext cx="9135755" cy="4257675"/>
          </a:xfrm>
          <a:prstGeom prst="rect">
            <a:avLst/>
          </a:prstGeom>
        </p:spPr>
        <p:txBody>
          <a:bodyPr lIns="0" tIns="0" rIns="0" bIns="0" rtlCol="0" anchor="t">
            <a:spAutoFit/>
          </a:bodyPr>
          <a:lstStyle/>
          <a:p>
            <a:pPr>
              <a:lnSpc>
                <a:spcPts val="4200"/>
              </a:lnSpc>
            </a:pPr>
            <a:r>
              <a:rPr lang="en-US" sz="3000" spc="300">
                <a:solidFill>
                  <a:srgbClr val="000000"/>
                </a:solidFill>
                <a:latin typeface="Lato"/>
              </a:rPr>
              <a:t>La faculté des Lettres et des Sciences Humaines de Tétouan, située à l’entrée de la ville de Martil, à de 2 Km du site de l’Université Abdelmalek Essaadi. Elle compte plus de 18000 étudiants qui se répartissent sur 9 filières de Licence, 3 de Licence professionnelle, 18 de Master et Master Spécialisé.</a:t>
            </a: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3001" y="-1128319"/>
            <a:ext cx="5770168" cy="57701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id="4" name="Group 4"/>
          <p:cNvGrpSpPr/>
          <p:nvPr/>
        </p:nvGrpSpPr>
        <p:grpSpPr>
          <a:xfrm>
            <a:off x="9191672" y="566151"/>
            <a:ext cx="2396931"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6" name="Group 6"/>
          <p:cNvGrpSpPr/>
          <p:nvPr/>
        </p:nvGrpSpPr>
        <p:grpSpPr>
          <a:xfrm>
            <a:off x="9869353" y="1146804"/>
            <a:ext cx="7304695" cy="7993392"/>
            <a:chOff x="0" y="0"/>
            <a:chExt cx="9739593" cy="10657856"/>
          </a:xfrm>
        </p:grpSpPr>
        <p:pic>
          <p:nvPicPr>
            <p:cNvPr id="7" name="Picture 7"/>
            <p:cNvPicPr>
              <a:picLocks noChangeAspect="1"/>
            </p:cNvPicPr>
            <p:nvPr/>
          </p:nvPicPr>
          <p:blipFill>
            <a:blip r:embed="rId2"/>
            <a:srcRect l="27241" r="11835"/>
            <a:stretch>
              <a:fillRect/>
            </a:stretch>
          </p:blipFill>
          <p:spPr>
            <a:xfrm>
              <a:off x="0" y="0"/>
              <a:ext cx="9739593" cy="10657856"/>
            </a:xfrm>
            <a:prstGeom prst="rect">
              <a:avLst/>
            </a:prstGeom>
          </p:spPr>
        </p:pic>
      </p:grpSp>
      <p:grpSp>
        <p:nvGrpSpPr>
          <p:cNvPr id="8" name="Group 8"/>
          <p:cNvGrpSpPr/>
          <p:nvPr/>
        </p:nvGrpSpPr>
        <p:grpSpPr>
          <a:xfrm>
            <a:off x="619537" y="8172754"/>
            <a:ext cx="1635964" cy="1633346"/>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10" name="Group 10"/>
          <p:cNvGrpSpPr/>
          <p:nvPr/>
        </p:nvGrpSpPr>
        <p:grpSpPr>
          <a:xfrm rot="5400000">
            <a:off x="618228" y="566151"/>
            <a:ext cx="1635964" cy="1633346"/>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2" name="TextBox 12"/>
          <p:cNvSpPr txBox="1"/>
          <p:nvPr/>
        </p:nvSpPr>
        <p:spPr>
          <a:xfrm>
            <a:off x="619537" y="4433892"/>
            <a:ext cx="8183276" cy="1466841"/>
          </a:xfrm>
          <a:prstGeom prst="rect">
            <a:avLst/>
          </a:prstGeom>
        </p:spPr>
        <p:txBody>
          <a:bodyPr lIns="0" tIns="0" rIns="0" bIns="0" rtlCol="0" anchor="t">
            <a:spAutoFit/>
          </a:bodyPr>
          <a:lstStyle/>
          <a:p>
            <a:pPr algn="ctr">
              <a:lnSpc>
                <a:spcPts val="10499"/>
              </a:lnSpc>
            </a:pPr>
            <a:r>
              <a:rPr lang="en-US" sz="9999" spc="499">
                <a:solidFill>
                  <a:srgbClr val="2B4A9D"/>
                </a:solidFill>
                <a:latin typeface="Poppins ExtraBold"/>
              </a:rPr>
              <a:t>L'ANALYSE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895350" y="5067300"/>
            <a:ext cx="9233976" cy="2463800"/>
          </a:xfrm>
          <a:prstGeom prst="rect">
            <a:avLst/>
          </a:prstGeom>
        </p:spPr>
        <p:txBody>
          <a:bodyPr lIns="0" tIns="0" rIns="0" bIns="0" rtlCol="0" anchor="t">
            <a:spAutoFit/>
          </a:bodyPr>
          <a:lstStyle/>
          <a:p>
            <a:pPr algn="ctr">
              <a:lnSpc>
                <a:spcPts val="4900"/>
              </a:lnSpc>
            </a:pPr>
            <a:r>
              <a:rPr lang="en-US" sz="3500" spc="350">
                <a:solidFill>
                  <a:srgbClr val="000000"/>
                </a:solidFill>
                <a:latin typeface="Lato Italics"/>
              </a:rPr>
              <a:t>Le projet est un système dirigé par une personne responsable de l'inventaire des équipements informationnels et de réseautage.</a:t>
            </a:r>
          </a:p>
        </p:txBody>
      </p:sp>
      <p:sp>
        <p:nvSpPr>
          <p:cNvPr id="17" name="TextBox 17"/>
          <p:cNvSpPr txBox="1"/>
          <p:nvPr/>
        </p:nvSpPr>
        <p:spPr>
          <a:xfrm>
            <a:off x="895350" y="3933493"/>
            <a:ext cx="9233976" cy="1028703"/>
          </a:xfrm>
          <a:prstGeom prst="rect">
            <a:avLst/>
          </a:prstGeom>
        </p:spPr>
        <p:txBody>
          <a:bodyPr lIns="0" tIns="0" rIns="0" bIns="0" rtlCol="0" anchor="t">
            <a:spAutoFit/>
          </a:bodyPr>
          <a:lstStyle/>
          <a:p>
            <a:pPr algn="ctr">
              <a:lnSpc>
                <a:spcPts val="7350"/>
              </a:lnSpc>
            </a:pPr>
            <a:r>
              <a:rPr lang="en-US" sz="7000" spc="350">
                <a:solidFill>
                  <a:srgbClr val="2B4A9D"/>
                </a:solidFill>
                <a:latin typeface="Poppins ExtraBold"/>
              </a:rPr>
              <a:t>ÉTUDE DE PROJET</a:t>
            </a:r>
          </a:p>
        </p:txBody>
      </p:sp>
      <p:sp>
        <p:nvSpPr>
          <p:cNvPr id="18" name="TextBox 18"/>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1</a:t>
            </a: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id="4" name="Group 4"/>
          <p:cNvGrpSpPr/>
          <p:nvPr/>
        </p:nvGrpSpPr>
        <p:grpSpPr>
          <a:xfrm>
            <a:off x="718458" y="566151"/>
            <a:ext cx="2396931"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6" name="Group 6"/>
          <p:cNvGrpSpPr/>
          <p:nvPr/>
        </p:nvGrpSpPr>
        <p:grpSpPr>
          <a:xfrm>
            <a:off x="6747069" y="4156768"/>
            <a:ext cx="11540931" cy="6130232"/>
            <a:chOff x="0" y="0"/>
            <a:chExt cx="4210163" cy="2236325"/>
          </a:xfrm>
        </p:grpSpPr>
        <p:sp>
          <p:nvSpPr>
            <p:cNvPr id="7" name="Freeform 7"/>
            <p:cNvSpPr/>
            <p:nvPr/>
          </p:nvSpPr>
          <p:spPr>
            <a:xfrm>
              <a:off x="0" y="0"/>
              <a:ext cx="4210163" cy="2236325"/>
            </a:xfrm>
            <a:custGeom>
              <a:avLst/>
              <a:gdLst/>
              <a:ahLst/>
              <a:cxnLst/>
              <a:rect l="l" t="t" r="r" b="b"/>
              <a:pathLst>
                <a:path w="4210163" h="2236325">
                  <a:moveTo>
                    <a:pt x="0" y="0"/>
                  </a:moveTo>
                  <a:lnTo>
                    <a:pt x="4210163" y="0"/>
                  </a:lnTo>
                  <a:lnTo>
                    <a:pt x="4210163" y="2236325"/>
                  </a:lnTo>
                  <a:lnTo>
                    <a:pt x="0" y="2236325"/>
                  </a:lnTo>
                  <a:close/>
                </a:path>
              </a:pathLst>
            </a:custGeom>
            <a:solidFill>
              <a:srgbClr val="2B4A9D"/>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grpSp>
        <p:nvGrpSpPr>
          <p:cNvPr id="10" name="Group 10"/>
          <p:cNvGrpSpPr/>
          <p:nvPr/>
        </p:nvGrpSpPr>
        <p:grpSpPr>
          <a:xfrm>
            <a:off x="1396139" y="1146804"/>
            <a:ext cx="7304695" cy="7993392"/>
            <a:chOff x="0" y="0"/>
            <a:chExt cx="9739593" cy="10657856"/>
          </a:xfrm>
        </p:grpSpPr>
        <p:pic>
          <p:nvPicPr>
            <p:cNvPr id="11" name="Picture 11"/>
            <p:cNvPicPr>
              <a:picLocks noChangeAspect="1"/>
            </p:cNvPicPr>
            <p:nvPr/>
          </p:nvPicPr>
          <p:blipFill>
            <a:blip r:embed="rId2"/>
            <a:srcRect l="18590" r="20486"/>
            <a:stretch>
              <a:fillRect/>
            </a:stretch>
          </p:blipFill>
          <p:spPr>
            <a:xfrm>
              <a:off x="0" y="0"/>
              <a:ext cx="9739593" cy="10657856"/>
            </a:xfrm>
            <a:prstGeom prst="rect">
              <a:avLst/>
            </a:prstGeom>
          </p:spPr>
        </p:pic>
      </p:grpSp>
      <p:sp>
        <p:nvSpPr>
          <p:cNvPr id="12" name="TextBox 12"/>
          <p:cNvSpPr txBox="1"/>
          <p:nvPr/>
        </p:nvSpPr>
        <p:spPr>
          <a:xfrm>
            <a:off x="8800311" y="4713634"/>
            <a:ext cx="9487689" cy="4940300"/>
          </a:xfrm>
          <a:prstGeom prst="rect">
            <a:avLst/>
          </a:prstGeom>
        </p:spPr>
        <p:txBody>
          <a:bodyPr lIns="0" tIns="0" rIns="0" bIns="0" rtlCol="0" anchor="t">
            <a:spAutoFit/>
          </a:bodyPr>
          <a:lstStyle/>
          <a:p>
            <a:pPr marL="755651" lvl="1" indent="-377825">
              <a:lnSpc>
                <a:spcPts val="4900"/>
              </a:lnSpc>
              <a:buFont typeface="Arial"/>
              <a:buChar char="•"/>
            </a:pPr>
            <a:r>
              <a:rPr lang="en-US" sz="3500" spc="350">
                <a:solidFill>
                  <a:srgbClr val="FFFFFF"/>
                </a:solidFill>
                <a:latin typeface="Lato"/>
              </a:rPr>
              <a:t>Garantir plus de souplesse pour la planification des données à l’aide d’une interface légère et efficace.</a:t>
            </a:r>
          </a:p>
          <a:p>
            <a:pPr>
              <a:lnSpc>
                <a:spcPts val="4900"/>
              </a:lnSpc>
            </a:pPr>
            <a:endParaRPr lang="en-US" sz="3500" spc="350">
              <a:solidFill>
                <a:srgbClr val="FFFFFF"/>
              </a:solidFill>
              <a:latin typeface="Lato"/>
            </a:endParaRPr>
          </a:p>
          <a:p>
            <a:pPr marL="755651" lvl="1" indent="-377825">
              <a:lnSpc>
                <a:spcPts val="4900"/>
              </a:lnSpc>
              <a:buFont typeface="Arial"/>
              <a:buChar char="•"/>
            </a:pPr>
            <a:r>
              <a:rPr lang="en-US" sz="3500" spc="350">
                <a:solidFill>
                  <a:srgbClr val="FFFFFF"/>
                </a:solidFill>
                <a:latin typeface="Lato"/>
              </a:rPr>
              <a:t>Faciliter l’accès aux services.</a:t>
            </a:r>
          </a:p>
          <a:p>
            <a:pPr>
              <a:lnSpc>
                <a:spcPts val="4900"/>
              </a:lnSpc>
            </a:pPr>
            <a:endParaRPr lang="en-US" sz="3500" spc="350">
              <a:solidFill>
                <a:srgbClr val="FFFFFF"/>
              </a:solidFill>
              <a:latin typeface="Lato"/>
            </a:endParaRPr>
          </a:p>
          <a:p>
            <a:pPr marL="755651" lvl="1" indent="-377825">
              <a:lnSpc>
                <a:spcPts val="4900"/>
              </a:lnSpc>
              <a:buFont typeface="Arial"/>
              <a:buChar char="•"/>
            </a:pPr>
            <a:r>
              <a:rPr lang="en-US" sz="3500" spc="350">
                <a:solidFill>
                  <a:srgbClr val="FFFFFF"/>
                </a:solidFill>
                <a:latin typeface="Lato"/>
              </a:rPr>
              <a:t>Fournir à l'utilisateur des divers traitements de données (CRUD).</a:t>
            </a:r>
          </a:p>
        </p:txBody>
      </p:sp>
      <p:sp>
        <p:nvSpPr>
          <p:cNvPr id="13" name="TextBox 13"/>
          <p:cNvSpPr txBox="1"/>
          <p:nvPr/>
        </p:nvSpPr>
        <p:spPr>
          <a:xfrm>
            <a:off x="9144000" y="2523432"/>
            <a:ext cx="8510076" cy="754384"/>
          </a:xfrm>
          <a:prstGeom prst="rect">
            <a:avLst/>
          </a:prstGeom>
        </p:spPr>
        <p:txBody>
          <a:bodyPr lIns="0" tIns="0" rIns="0" bIns="0" rtlCol="0" anchor="t">
            <a:spAutoFit/>
          </a:bodyPr>
          <a:lstStyle/>
          <a:p>
            <a:pPr>
              <a:lnSpc>
                <a:spcPts val="5355"/>
              </a:lnSpc>
            </a:pPr>
            <a:r>
              <a:rPr lang="en-US" sz="5100" spc="255">
                <a:solidFill>
                  <a:srgbClr val="2B4A9D"/>
                </a:solidFill>
                <a:latin typeface="Poppins ExtraBold"/>
              </a:rPr>
              <a:t>OBJECTIVES DU PROJET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1580822" y="-292307"/>
            <a:ext cx="3090723" cy="3090723"/>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4" name="Group 4"/>
          <p:cNvGrpSpPr/>
          <p:nvPr/>
        </p:nvGrpSpPr>
        <p:grpSpPr>
          <a:xfrm rot="-2700000">
            <a:off x="-1412966" y="-124452"/>
            <a:ext cx="2755011" cy="275501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8100000">
            <a:off x="16778099" y="-292307"/>
            <a:ext cx="3090723" cy="309072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8" name="Group 8"/>
          <p:cNvGrpSpPr/>
          <p:nvPr/>
        </p:nvGrpSpPr>
        <p:grpSpPr>
          <a:xfrm rot="-2700000">
            <a:off x="16945955" y="-124452"/>
            <a:ext cx="2755011" cy="275501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0" name="Group 10"/>
          <p:cNvGrpSpPr/>
          <p:nvPr/>
        </p:nvGrpSpPr>
        <p:grpSpPr>
          <a:xfrm>
            <a:off x="9486900" y="3028950"/>
            <a:ext cx="8801100" cy="7258050"/>
            <a:chOff x="0" y="0"/>
            <a:chExt cx="3210665" cy="2647756"/>
          </a:xfrm>
        </p:grpSpPr>
        <p:sp>
          <p:nvSpPr>
            <p:cNvPr id="11" name="Freeform 11"/>
            <p:cNvSpPr/>
            <p:nvPr/>
          </p:nvSpPr>
          <p:spPr>
            <a:xfrm>
              <a:off x="0" y="0"/>
              <a:ext cx="3210665" cy="2647756"/>
            </a:xfrm>
            <a:custGeom>
              <a:avLst/>
              <a:gdLst/>
              <a:ahLst/>
              <a:cxnLst/>
              <a:rect l="l" t="t" r="r" b="b"/>
              <a:pathLst>
                <a:path w="3210665" h="2647756">
                  <a:moveTo>
                    <a:pt x="0" y="0"/>
                  </a:moveTo>
                  <a:lnTo>
                    <a:pt x="3210665" y="0"/>
                  </a:lnTo>
                  <a:lnTo>
                    <a:pt x="3210665" y="2647756"/>
                  </a:lnTo>
                  <a:lnTo>
                    <a:pt x="0" y="2647756"/>
                  </a:lnTo>
                  <a:close/>
                </a:path>
              </a:pathLst>
            </a:custGeom>
            <a:solidFill>
              <a:srgbClr val="2B4A9D"/>
            </a:solidFill>
          </p:spPr>
        </p:sp>
      </p:grpSp>
      <p:grpSp>
        <p:nvGrpSpPr>
          <p:cNvPr id="12" name="Group 12"/>
          <p:cNvGrpSpPr/>
          <p:nvPr/>
        </p:nvGrpSpPr>
        <p:grpSpPr>
          <a:xfrm>
            <a:off x="0" y="3028950"/>
            <a:ext cx="8801100" cy="7258050"/>
            <a:chOff x="0" y="0"/>
            <a:chExt cx="3210665" cy="2647756"/>
          </a:xfrm>
        </p:grpSpPr>
        <p:sp>
          <p:nvSpPr>
            <p:cNvPr id="13" name="Freeform 13"/>
            <p:cNvSpPr/>
            <p:nvPr/>
          </p:nvSpPr>
          <p:spPr>
            <a:xfrm>
              <a:off x="0" y="0"/>
              <a:ext cx="3210665" cy="2647756"/>
            </a:xfrm>
            <a:custGeom>
              <a:avLst/>
              <a:gdLst/>
              <a:ahLst/>
              <a:cxnLst/>
              <a:rect l="l" t="t" r="r" b="b"/>
              <a:pathLst>
                <a:path w="3210665" h="2647756">
                  <a:moveTo>
                    <a:pt x="0" y="0"/>
                  </a:moveTo>
                  <a:lnTo>
                    <a:pt x="3210665" y="0"/>
                  </a:lnTo>
                  <a:lnTo>
                    <a:pt x="3210665" y="2647756"/>
                  </a:lnTo>
                  <a:lnTo>
                    <a:pt x="0" y="2647756"/>
                  </a:lnTo>
                  <a:close/>
                </a:path>
              </a:pathLst>
            </a:custGeom>
            <a:solidFill>
              <a:srgbClr val="2B4A9D"/>
            </a:solidFill>
          </p:spPr>
        </p:sp>
      </p:grpSp>
      <p:sp>
        <p:nvSpPr>
          <p:cNvPr id="14" name="TextBox 14"/>
          <p:cNvSpPr txBox="1"/>
          <p:nvPr/>
        </p:nvSpPr>
        <p:spPr>
          <a:xfrm>
            <a:off x="1480498" y="1076853"/>
            <a:ext cx="15327005" cy="1190625"/>
          </a:xfrm>
          <a:prstGeom prst="rect">
            <a:avLst/>
          </a:prstGeom>
        </p:spPr>
        <p:txBody>
          <a:bodyPr lIns="0" tIns="0" rIns="0" bIns="0" rtlCol="0" anchor="t">
            <a:spAutoFit/>
          </a:bodyPr>
          <a:lstStyle/>
          <a:p>
            <a:pPr algn="ctr">
              <a:lnSpc>
                <a:spcPts val="8400"/>
              </a:lnSpc>
            </a:pPr>
            <a:r>
              <a:rPr lang="en-US" sz="8000" spc="400" dirty="0">
                <a:solidFill>
                  <a:srgbClr val="2B4A9D"/>
                </a:solidFill>
                <a:latin typeface="Poppins ExtraBold"/>
              </a:rPr>
              <a:t>ÉTUDE DE PROJET</a:t>
            </a:r>
          </a:p>
        </p:txBody>
      </p:sp>
      <p:sp>
        <p:nvSpPr>
          <p:cNvPr id="15" name="TextBox 15"/>
          <p:cNvSpPr txBox="1"/>
          <p:nvPr/>
        </p:nvSpPr>
        <p:spPr>
          <a:xfrm>
            <a:off x="9814872" y="3371882"/>
            <a:ext cx="8147990" cy="461012"/>
          </a:xfrm>
          <a:prstGeom prst="rect">
            <a:avLst/>
          </a:prstGeom>
        </p:spPr>
        <p:txBody>
          <a:bodyPr lIns="0" tIns="0" rIns="0" bIns="0" rtlCol="0" anchor="t">
            <a:spAutoFit/>
          </a:bodyPr>
          <a:lstStyle/>
          <a:p>
            <a:pPr algn="ctr">
              <a:lnSpc>
                <a:spcPts val="3360"/>
              </a:lnSpc>
            </a:pPr>
            <a:r>
              <a:rPr lang="en-US" sz="3200" spc="160">
                <a:solidFill>
                  <a:srgbClr val="FFFFFF"/>
                </a:solidFill>
                <a:latin typeface="Poppins ExtraBold Bold"/>
              </a:rPr>
              <a:t>Etude des besoins non fonctionnels</a:t>
            </a:r>
          </a:p>
        </p:txBody>
      </p:sp>
      <p:sp>
        <p:nvSpPr>
          <p:cNvPr id="16" name="TextBox 16"/>
          <p:cNvSpPr txBox="1"/>
          <p:nvPr/>
        </p:nvSpPr>
        <p:spPr>
          <a:xfrm>
            <a:off x="327972" y="3371882"/>
            <a:ext cx="8213722" cy="525782"/>
          </a:xfrm>
          <a:prstGeom prst="rect">
            <a:avLst/>
          </a:prstGeom>
        </p:spPr>
        <p:txBody>
          <a:bodyPr lIns="0" tIns="0" rIns="0" bIns="0" rtlCol="0" anchor="t">
            <a:spAutoFit/>
          </a:bodyPr>
          <a:lstStyle/>
          <a:p>
            <a:pPr algn="ctr">
              <a:lnSpc>
                <a:spcPts val="3780"/>
              </a:lnSpc>
            </a:pPr>
            <a:r>
              <a:rPr lang="en-US" sz="3600" spc="180">
                <a:solidFill>
                  <a:srgbClr val="FFFFFF"/>
                </a:solidFill>
                <a:latin typeface="Poppins ExtraBold Bold"/>
              </a:rPr>
              <a:t>Etude des besoins fonctionnels</a:t>
            </a:r>
          </a:p>
        </p:txBody>
      </p:sp>
      <p:sp>
        <p:nvSpPr>
          <p:cNvPr id="17" name="TextBox 17"/>
          <p:cNvSpPr txBox="1"/>
          <p:nvPr/>
        </p:nvSpPr>
        <p:spPr>
          <a:xfrm>
            <a:off x="9813455" y="3918619"/>
            <a:ext cx="8147990" cy="5981065"/>
          </a:xfrm>
          <a:prstGeom prst="rect">
            <a:avLst/>
          </a:prstGeom>
        </p:spPr>
        <p:txBody>
          <a:bodyPr lIns="0" tIns="0" rIns="0" bIns="0" rtlCol="0" anchor="t">
            <a:spAutoFit/>
          </a:bodyPr>
          <a:lstStyle/>
          <a:p>
            <a:pPr marL="734061" lvl="1" indent="-367031">
              <a:lnSpc>
                <a:spcPts val="4760"/>
              </a:lnSpc>
              <a:buFont typeface="Arial"/>
              <a:buChar char="•"/>
            </a:pPr>
            <a:r>
              <a:rPr lang="en-US" sz="3400" spc="340" dirty="0">
                <a:solidFill>
                  <a:srgbClr val="FFFFFF"/>
                </a:solidFill>
                <a:latin typeface="Lato"/>
              </a:rPr>
              <a:t>Le code </a:t>
            </a:r>
            <a:r>
              <a:rPr lang="en-US" sz="3400" spc="340" dirty="0" err="1">
                <a:solidFill>
                  <a:srgbClr val="FFFFFF"/>
                </a:solidFill>
                <a:latin typeface="Lato"/>
              </a:rPr>
              <a:t>doit</a:t>
            </a:r>
            <a:r>
              <a:rPr lang="en-US" sz="3400" spc="340" dirty="0">
                <a:solidFill>
                  <a:srgbClr val="FFFFFF"/>
                </a:solidFill>
                <a:latin typeface="Lato"/>
              </a:rPr>
              <a:t> </a:t>
            </a:r>
            <a:r>
              <a:rPr lang="en-US" sz="3400" spc="340" dirty="0" err="1">
                <a:solidFill>
                  <a:srgbClr val="FFFFFF"/>
                </a:solidFill>
                <a:latin typeface="Lato"/>
              </a:rPr>
              <a:t>être</a:t>
            </a:r>
            <a:r>
              <a:rPr lang="en-US" sz="3400" spc="340" dirty="0">
                <a:solidFill>
                  <a:srgbClr val="FFFFFF"/>
                </a:solidFill>
                <a:latin typeface="Lato"/>
              </a:rPr>
              <a:t> </a:t>
            </a:r>
            <a:r>
              <a:rPr lang="en-US" sz="3400" spc="340" dirty="0" err="1">
                <a:solidFill>
                  <a:srgbClr val="FFFFFF"/>
                </a:solidFill>
                <a:latin typeface="Lato"/>
              </a:rPr>
              <a:t>clair</a:t>
            </a:r>
            <a:r>
              <a:rPr lang="en-US" sz="3400" spc="340" dirty="0">
                <a:solidFill>
                  <a:srgbClr val="FFFFFF"/>
                </a:solidFill>
                <a:latin typeface="Lato"/>
              </a:rPr>
              <a:t> pour </a:t>
            </a:r>
            <a:r>
              <a:rPr lang="en-US" sz="3400" spc="340" dirty="0" err="1">
                <a:solidFill>
                  <a:srgbClr val="FFFFFF"/>
                </a:solidFill>
                <a:latin typeface="Lato"/>
              </a:rPr>
              <a:t>permettre</a:t>
            </a:r>
            <a:r>
              <a:rPr lang="en-US" sz="3400" spc="340" dirty="0">
                <a:solidFill>
                  <a:srgbClr val="FFFFFF"/>
                </a:solidFill>
                <a:latin typeface="Lato"/>
              </a:rPr>
              <a:t> des futures </a:t>
            </a:r>
            <a:r>
              <a:rPr lang="en-US" sz="3400" spc="340" dirty="0" err="1">
                <a:solidFill>
                  <a:srgbClr val="FFFFFF"/>
                </a:solidFill>
                <a:latin typeface="Lato"/>
              </a:rPr>
              <a:t>évolutions</a:t>
            </a:r>
            <a:r>
              <a:rPr lang="en-US" sz="3400" spc="340" dirty="0">
                <a:solidFill>
                  <a:srgbClr val="FFFFFF"/>
                </a:solidFill>
                <a:latin typeface="Lato"/>
              </a:rPr>
              <a:t> </a:t>
            </a:r>
            <a:r>
              <a:rPr lang="en-US" sz="3400" spc="340" dirty="0" err="1">
                <a:solidFill>
                  <a:srgbClr val="FFFFFF"/>
                </a:solidFill>
                <a:latin typeface="Lato"/>
              </a:rPr>
              <a:t>ou</a:t>
            </a:r>
            <a:r>
              <a:rPr lang="en-US" sz="3400" spc="340" dirty="0">
                <a:solidFill>
                  <a:srgbClr val="FFFFFF"/>
                </a:solidFill>
                <a:latin typeface="Lato"/>
              </a:rPr>
              <a:t> </a:t>
            </a:r>
            <a:r>
              <a:rPr lang="en-US" sz="3400" spc="340" dirty="0" err="1">
                <a:solidFill>
                  <a:srgbClr val="FFFFFF"/>
                </a:solidFill>
                <a:latin typeface="Lato"/>
              </a:rPr>
              <a:t>améliorations</a:t>
            </a:r>
            <a:r>
              <a:rPr lang="en-US" sz="3400" spc="340" dirty="0">
                <a:solidFill>
                  <a:srgbClr val="FFFFFF"/>
                </a:solidFill>
                <a:latin typeface="Lato"/>
              </a:rPr>
              <a:t>.</a:t>
            </a:r>
          </a:p>
          <a:p>
            <a:pPr marL="734061" lvl="1" indent="-367031">
              <a:lnSpc>
                <a:spcPts val="4760"/>
              </a:lnSpc>
              <a:buFont typeface="Arial"/>
              <a:buChar char="•"/>
            </a:pPr>
            <a:r>
              <a:rPr lang="en-US" sz="3400" spc="340" dirty="0">
                <a:solidFill>
                  <a:srgbClr val="FFFFFF"/>
                </a:solidFill>
                <a:latin typeface="Lato"/>
              </a:rPr>
              <a:t>Le </a:t>
            </a:r>
            <a:r>
              <a:rPr lang="en-US" sz="3400" spc="340" dirty="0" err="1">
                <a:solidFill>
                  <a:srgbClr val="FFFFFF"/>
                </a:solidFill>
                <a:latin typeface="Lato"/>
              </a:rPr>
              <a:t>système</a:t>
            </a:r>
            <a:r>
              <a:rPr lang="en-US" sz="3400" spc="340" dirty="0">
                <a:solidFill>
                  <a:srgbClr val="FFFFFF"/>
                </a:solidFill>
                <a:latin typeface="Lato"/>
              </a:rPr>
              <a:t> </a:t>
            </a:r>
            <a:r>
              <a:rPr lang="en-US" sz="3400" spc="340" dirty="0" err="1">
                <a:solidFill>
                  <a:srgbClr val="FFFFFF"/>
                </a:solidFill>
                <a:latin typeface="Lato"/>
              </a:rPr>
              <a:t>doit</a:t>
            </a:r>
            <a:r>
              <a:rPr lang="en-US" sz="3400" spc="340" dirty="0">
                <a:solidFill>
                  <a:srgbClr val="FFFFFF"/>
                </a:solidFill>
                <a:latin typeface="Lato"/>
              </a:rPr>
              <a:t> </a:t>
            </a:r>
            <a:r>
              <a:rPr lang="en-US" sz="3400" spc="340" dirty="0" err="1">
                <a:solidFill>
                  <a:srgbClr val="FFFFFF"/>
                </a:solidFill>
                <a:latin typeface="Lato"/>
              </a:rPr>
              <a:t>fournir</a:t>
            </a:r>
            <a:r>
              <a:rPr lang="en-US" sz="3400" spc="340" dirty="0">
                <a:solidFill>
                  <a:srgbClr val="FFFFFF"/>
                </a:solidFill>
                <a:latin typeface="Lato"/>
              </a:rPr>
              <a:t> un </a:t>
            </a:r>
            <a:r>
              <a:rPr lang="en-US" sz="3400" spc="340" dirty="0" err="1">
                <a:solidFill>
                  <a:srgbClr val="FFFFFF"/>
                </a:solidFill>
                <a:latin typeface="Lato"/>
              </a:rPr>
              <a:t>accès</a:t>
            </a:r>
            <a:r>
              <a:rPr lang="en-US" sz="3400" spc="340" dirty="0">
                <a:solidFill>
                  <a:srgbClr val="FFFFFF"/>
                </a:solidFill>
                <a:latin typeface="Lato"/>
              </a:rPr>
              <a:t> </a:t>
            </a:r>
            <a:r>
              <a:rPr lang="en-US" sz="3400" spc="340" dirty="0" err="1">
                <a:solidFill>
                  <a:srgbClr val="FFFFFF"/>
                </a:solidFill>
                <a:latin typeface="Lato"/>
              </a:rPr>
              <a:t>rapide</a:t>
            </a:r>
            <a:r>
              <a:rPr lang="en-US" sz="3400" spc="340" dirty="0">
                <a:solidFill>
                  <a:srgbClr val="FFFFFF"/>
                </a:solidFill>
                <a:latin typeface="Lato"/>
              </a:rPr>
              <a:t> aux </a:t>
            </a:r>
            <a:r>
              <a:rPr lang="en-US" sz="3400" spc="340" dirty="0" err="1">
                <a:solidFill>
                  <a:srgbClr val="FFFFFF"/>
                </a:solidFill>
                <a:latin typeface="Lato"/>
              </a:rPr>
              <a:t>informations</a:t>
            </a:r>
            <a:r>
              <a:rPr lang="en-US" sz="3400" spc="340" dirty="0">
                <a:solidFill>
                  <a:srgbClr val="FFFFFF"/>
                </a:solidFill>
                <a:latin typeface="Lato"/>
              </a:rPr>
              <a:t>.</a:t>
            </a:r>
          </a:p>
          <a:p>
            <a:pPr marL="734061" lvl="1" indent="-367031">
              <a:lnSpc>
                <a:spcPts val="4760"/>
              </a:lnSpc>
              <a:buFont typeface="Arial"/>
              <a:buChar char="•"/>
            </a:pPr>
            <a:r>
              <a:rPr lang="en-US" sz="3400" spc="340" dirty="0">
                <a:solidFill>
                  <a:srgbClr val="FFFFFF"/>
                </a:solidFill>
                <a:latin typeface="Lato"/>
              </a:rPr>
              <a:t>Le </a:t>
            </a:r>
            <a:r>
              <a:rPr lang="en-US" sz="3400" spc="340" dirty="0" err="1">
                <a:solidFill>
                  <a:srgbClr val="FFFFFF"/>
                </a:solidFill>
                <a:latin typeface="Lato"/>
              </a:rPr>
              <a:t>système</a:t>
            </a:r>
            <a:r>
              <a:rPr lang="en-US" sz="3400" spc="340" dirty="0">
                <a:solidFill>
                  <a:srgbClr val="FFFFFF"/>
                </a:solidFill>
                <a:latin typeface="Lato"/>
              </a:rPr>
              <a:t> </a:t>
            </a:r>
            <a:r>
              <a:rPr lang="en-US" sz="3400" spc="340" dirty="0" err="1">
                <a:solidFill>
                  <a:srgbClr val="FFFFFF"/>
                </a:solidFill>
                <a:latin typeface="Lato"/>
              </a:rPr>
              <a:t>offre</a:t>
            </a:r>
            <a:r>
              <a:rPr lang="en-US" sz="3400" spc="340" dirty="0">
                <a:solidFill>
                  <a:srgbClr val="FFFFFF"/>
                </a:solidFill>
                <a:latin typeface="Lato"/>
              </a:rPr>
              <a:t> </a:t>
            </a:r>
            <a:r>
              <a:rPr lang="en-US" sz="3400" spc="340" dirty="0" err="1">
                <a:solidFill>
                  <a:srgbClr val="FFFFFF"/>
                </a:solidFill>
                <a:latin typeface="Lato"/>
              </a:rPr>
              <a:t>une</a:t>
            </a:r>
            <a:r>
              <a:rPr lang="en-US" sz="3400" spc="340" dirty="0">
                <a:solidFill>
                  <a:srgbClr val="FFFFFF"/>
                </a:solidFill>
                <a:latin typeface="Lato"/>
              </a:rPr>
              <a:t> interface </a:t>
            </a:r>
            <a:r>
              <a:rPr lang="en-US" sz="3400" spc="340" dirty="0" err="1">
                <a:solidFill>
                  <a:srgbClr val="FFFFFF"/>
                </a:solidFill>
                <a:latin typeface="Lato"/>
              </a:rPr>
              <a:t>conviviale</a:t>
            </a:r>
            <a:r>
              <a:rPr lang="en-US" sz="3400" spc="340" dirty="0">
                <a:solidFill>
                  <a:srgbClr val="FFFFFF"/>
                </a:solidFill>
                <a:latin typeface="Lato"/>
              </a:rPr>
              <a:t> et facile à </a:t>
            </a:r>
            <a:r>
              <a:rPr lang="en-US" sz="3400" spc="340" dirty="0" err="1">
                <a:solidFill>
                  <a:srgbClr val="FFFFFF"/>
                </a:solidFill>
                <a:latin typeface="Lato"/>
              </a:rPr>
              <a:t>utiliser</a:t>
            </a:r>
            <a:r>
              <a:rPr lang="en-US" sz="3400" spc="340" dirty="0">
                <a:solidFill>
                  <a:srgbClr val="FFFFFF"/>
                </a:solidFill>
                <a:latin typeface="Lato"/>
              </a:rPr>
              <a:t>.</a:t>
            </a:r>
          </a:p>
          <a:p>
            <a:pPr marL="734061" lvl="1" indent="-367031">
              <a:lnSpc>
                <a:spcPts val="4760"/>
              </a:lnSpc>
              <a:buFont typeface="Arial"/>
              <a:buChar char="•"/>
            </a:pPr>
            <a:r>
              <a:rPr lang="en-US" sz="3400" spc="340" dirty="0">
                <a:solidFill>
                  <a:srgbClr val="FFFFFF"/>
                </a:solidFill>
                <a:latin typeface="Lato"/>
              </a:rPr>
              <a:t>Le </a:t>
            </a:r>
            <a:r>
              <a:rPr lang="en-US" sz="3400" spc="340" dirty="0" err="1">
                <a:solidFill>
                  <a:srgbClr val="FFFFFF"/>
                </a:solidFill>
                <a:latin typeface="Lato"/>
              </a:rPr>
              <a:t>système</a:t>
            </a:r>
            <a:r>
              <a:rPr lang="en-US" sz="3400" spc="340" dirty="0">
                <a:solidFill>
                  <a:srgbClr val="FFFFFF"/>
                </a:solidFill>
                <a:latin typeface="Lato"/>
              </a:rPr>
              <a:t> </a:t>
            </a:r>
            <a:r>
              <a:rPr lang="en-US" sz="3400" spc="340" dirty="0" err="1">
                <a:solidFill>
                  <a:srgbClr val="FFFFFF"/>
                </a:solidFill>
                <a:latin typeface="Lato"/>
              </a:rPr>
              <a:t>doit</a:t>
            </a:r>
            <a:r>
              <a:rPr lang="en-US" sz="3400" spc="340" dirty="0">
                <a:solidFill>
                  <a:srgbClr val="FFFFFF"/>
                </a:solidFill>
                <a:latin typeface="Lato"/>
              </a:rPr>
              <a:t> </a:t>
            </a:r>
            <a:r>
              <a:rPr lang="en-US" sz="3400" spc="340" dirty="0" err="1">
                <a:solidFill>
                  <a:srgbClr val="FFFFFF"/>
                </a:solidFill>
                <a:latin typeface="Lato"/>
              </a:rPr>
              <a:t>garantir</a:t>
            </a:r>
            <a:r>
              <a:rPr lang="en-US" sz="3400" spc="340" dirty="0">
                <a:solidFill>
                  <a:srgbClr val="FFFFFF"/>
                </a:solidFill>
                <a:latin typeface="Lato"/>
              </a:rPr>
              <a:t> la </a:t>
            </a:r>
            <a:r>
              <a:rPr lang="en-US" sz="3400" spc="340" dirty="0" err="1">
                <a:solidFill>
                  <a:srgbClr val="FFFFFF"/>
                </a:solidFill>
                <a:latin typeface="Lato"/>
              </a:rPr>
              <a:t>confidentialité</a:t>
            </a:r>
            <a:r>
              <a:rPr lang="en-US" sz="3400" spc="340" dirty="0">
                <a:solidFill>
                  <a:srgbClr val="FFFFFF"/>
                </a:solidFill>
                <a:latin typeface="Lato"/>
              </a:rPr>
              <a:t>, </a:t>
            </a:r>
            <a:r>
              <a:rPr lang="en-US" sz="3400" spc="340" dirty="0" err="1">
                <a:solidFill>
                  <a:srgbClr val="FFFFFF"/>
                </a:solidFill>
                <a:latin typeface="Lato"/>
              </a:rPr>
              <a:t>l’intégrité</a:t>
            </a:r>
            <a:r>
              <a:rPr lang="en-US" sz="3400" spc="340" dirty="0">
                <a:solidFill>
                  <a:srgbClr val="FFFFFF"/>
                </a:solidFill>
                <a:latin typeface="Lato"/>
              </a:rPr>
              <a:t> et la </a:t>
            </a:r>
            <a:r>
              <a:rPr lang="en-US" sz="3400" spc="340" dirty="0" err="1">
                <a:solidFill>
                  <a:srgbClr val="FFFFFF"/>
                </a:solidFill>
                <a:latin typeface="Lato"/>
              </a:rPr>
              <a:t>cohérence</a:t>
            </a:r>
            <a:r>
              <a:rPr lang="en-US" sz="3400" spc="340" dirty="0">
                <a:solidFill>
                  <a:srgbClr val="FFFFFF"/>
                </a:solidFill>
                <a:latin typeface="Lato"/>
              </a:rPr>
              <a:t> des </a:t>
            </a:r>
            <a:r>
              <a:rPr lang="en-US" sz="3400" spc="340" dirty="0" err="1">
                <a:solidFill>
                  <a:srgbClr val="FFFFFF"/>
                </a:solidFill>
                <a:latin typeface="Lato"/>
              </a:rPr>
              <a:t>données</a:t>
            </a:r>
            <a:r>
              <a:rPr lang="en-US" sz="3400" spc="340" dirty="0">
                <a:solidFill>
                  <a:srgbClr val="FFFFFF"/>
                </a:solidFill>
                <a:latin typeface="Lato"/>
              </a:rPr>
              <a:t>.</a:t>
            </a:r>
          </a:p>
        </p:txBody>
      </p:sp>
      <p:sp>
        <p:nvSpPr>
          <p:cNvPr id="18" name="TextBox 18"/>
          <p:cNvSpPr txBox="1"/>
          <p:nvPr/>
        </p:nvSpPr>
        <p:spPr>
          <a:xfrm>
            <a:off x="327972" y="4553942"/>
            <a:ext cx="7977230" cy="2980690"/>
          </a:xfrm>
          <a:prstGeom prst="rect">
            <a:avLst/>
          </a:prstGeom>
        </p:spPr>
        <p:txBody>
          <a:bodyPr lIns="0" tIns="0" rIns="0" bIns="0" rtlCol="0" anchor="t">
            <a:spAutoFit/>
          </a:bodyPr>
          <a:lstStyle/>
          <a:p>
            <a:pPr>
              <a:lnSpc>
                <a:spcPts val="4760"/>
              </a:lnSpc>
            </a:pPr>
            <a:r>
              <a:rPr lang="en-US" sz="3400" spc="340">
                <a:solidFill>
                  <a:srgbClr val="FFFFFF"/>
                </a:solidFill>
                <a:latin typeface="Lato"/>
              </a:rPr>
              <a:t>Le présent système doit satisfaire les besoins fonctionnels suivants:</a:t>
            </a:r>
          </a:p>
          <a:p>
            <a:pPr marL="734061" lvl="1" indent="-367031">
              <a:lnSpc>
                <a:spcPts val="4760"/>
              </a:lnSpc>
              <a:buFont typeface="Arial"/>
              <a:buChar char="•"/>
            </a:pPr>
            <a:r>
              <a:rPr lang="en-US" sz="3400" spc="340">
                <a:solidFill>
                  <a:srgbClr val="FFFFFF"/>
                </a:solidFill>
                <a:latin typeface="Lato"/>
              </a:rPr>
              <a:t>La gestion des équipements informationnels et réseaux.</a:t>
            </a:r>
          </a:p>
          <a:p>
            <a:pPr marL="734061" lvl="1" indent="-367031">
              <a:lnSpc>
                <a:spcPts val="4760"/>
              </a:lnSpc>
              <a:buFont typeface="Arial"/>
              <a:buChar char="•"/>
            </a:pPr>
            <a:r>
              <a:rPr lang="en-US" sz="3400" spc="340">
                <a:solidFill>
                  <a:srgbClr val="FFFFFF"/>
                </a:solidFill>
                <a:latin typeface="Lato"/>
              </a:rPr>
              <a:t>La gestion des utilisateurs.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895350" y="5396034"/>
            <a:ext cx="9233976" cy="679450"/>
          </a:xfrm>
          <a:prstGeom prst="rect">
            <a:avLst/>
          </a:prstGeom>
        </p:spPr>
        <p:txBody>
          <a:bodyPr lIns="0" tIns="0" rIns="0" bIns="0" rtlCol="0" anchor="t">
            <a:spAutoFit/>
          </a:bodyPr>
          <a:lstStyle/>
          <a:p>
            <a:pPr algn="ctr">
              <a:lnSpc>
                <a:spcPts val="5599"/>
              </a:lnSpc>
            </a:pPr>
            <a:r>
              <a:rPr lang="en-US" sz="3999" spc="399">
                <a:solidFill>
                  <a:srgbClr val="000000"/>
                </a:solidFill>
                <a:latin typeface="Lato Italics"/>
              </a:rPr>
              <a:t>Diagrammes de modélisation UML</a:t>
            </a:r>
          </a:p>
        </p:txBody>
      </p:sp>
      <p:sp>
        <p:nvSpPr>
          <p:cNvPr id="17" name="TextBox 17"/>
          <p:cNvSpPr txBox="1"/>
          <p:nvPr/>
        </p:nvSpPr>
        <p:spPr>
          <a:xfrm>
            <a:off x="645058" y="4157661"/>
            <a:ext cx="9233976" cy="798199"/>
          </a:xfrm>
          <a:prstGeom prst="rect">
            <a:avLst/>
          </a:prstGeom>
        </p:spPr>
        <p:txBody>
          <a:bodyPr lIns="0" tIns="0" rIns="0" bIns="0" rtlCol="0" anchor="t">
            <a:spAutoFit/>
          </a:bodyPr>
          <a:lstStyle/>
          <a:p>
            <a:pPr algn="ctr">
              <a:lnSpc>
                <a:spcPts val="5670"/>
              </a:lnSpc>
            </a:pPr>
            <a:r>
              <a:rPr lang="en-US" sz="5400" spc="270" dirty="0">
                <a:solidFill>
                  <a:srgbClr val="2B4A9D"/>
                </a:solidFill>
                <a:latin typeface="Poppins ExtraBold"/>
              </a:rPr>
              <a:t>CONCEPTION DU PROJET</a:t>
            </a:r>
          </a:p>
        </p:txBody>
      </p:sp>
      <p:sp>
        <p:nvSpPr>
          <p:cNvPr id="18" name="TextBox 18"/>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ExtraBold Bold"/>
              </a:rPr>
              <a:t>2</a:t>
            </a: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2069485" y="3358259"/>
            <a:ext cx="4278356" cy="3570483"/>
          </a:xfrm>
          <a:custGeom>
            <a:avLst/>
            <a:gdLst/>
            <a:ahLst/>
            <a:cxnLst/>
            <a:rect l="l" t="t" r="r" b="b"/>
            <a:pathLst>
              <a:path w="4278356" h="3570483">
                <a:moveTo>
                  <a:pt x="0" y="0"/>
                </a:moveTo>
                <a:lnTo>
                  <a:pt x="4278356" y="0"/>
                </a:lnTo>
                <a:lnTo>
                  <a:pt x="4278356" y="3570482"/>
                </a:lnTo>
                <a:lnTo>
                  <a:pt x="0" y="35704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529</Words>
  <Application>Microsoft Office PowerPoint</Application>
  <PresentationFormat>Personnalisé</PresentationFormat>
  <Paragraphs>81</Paragraphs>
  <Slides>27</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27</vt:i4>
      </vt:variant>
    </vt:vector>
  </HeadingPairs>
  <TitlesOfParts>
    <vt:vector size="35" baseType="lpstr">
      <vt:lpstr>Arial</vt:lpstr>
      <vt:lpstr>Poppins ExtraBold Bold</vt:lpstr>
      <vt:lpstr>Lato Italics</vt:lpstr>
      <vt:lpstr>Calibri</vt:lpstr>
      <vt:lpstr>Lato Bold</vt:lpstr>
      <vt:lpstr>Lato</vt:lpstr>
      <vt:lpstr>Poppins ExtraBold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and Professional Company Business Proposal Presentation</dc:title>
  <cp:lastModifiedBy>Khadija AL AFIA</cp:lastModifiedBy>
  <cp:revision>8</cp:revision>
  <dcterms:created xsi:type="dcterms:W3CDTF">2006-08-16T00:00:00Z</dcterms:created>
  <dcterms:modified xsi:type="dcterms:W3CDTF">2023-06-05T11:16:56Z</dcterms:modified>
  <dc:identifier>DAFkwCGo650</dc:identifier>
</cp:coreProperties>
</file>